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6" r:id="rId2"/>
    <p:sldId id="273" r:id="rId3"/>
    <p:sldId id="274" r:id="rId4"/>
    <p:sldId id="257" r:id="rId5"/>
    <p:sldId id="261" r:id="rId6"/>
    <p:sldId id="258" r:id="rId7"/>
    <p:sldId id="259" r:id="rId8"/>
    <p:sldId id="260" r:id="rId9"/>
    <p:sldId id="270" r:id="rId10"/>
    <p:sldId id="271" r:id="rId11"/>
    <p:sldId id="269" r:id="rId12"/>
    <p:sldId id="262" r:id="rId13"/>
    <p:sldId id="264" r:id="rId14"/>
    <p:sldId id="265" r:id="rId15"/>
    <p:sldId id="272" r:id="rId16"/>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4660"/>
  </p:normalViewPr>
  <p:slideViewPr>
    <p:cSldViewPr snapToGrid="0">
      <p:cViewPr varScale="1">
        <p:scale>
          <a:sx n="44" d="100"/>
          <a:sy n="44" d="100"/>
        </p:scale>
        <p:origin x="82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D6527C-B190-4877-853B-E268AEA14EDE}" type="doc">
      <dgm:prSet loTypeId="urn:microsoft.com/office/officeart/2008/layout/LinedList" loCatId="list" qsTypeId="urn:microsoft.com/office/officeart/2005/8/quickstyle/simple2" qsCatId="simple" csTypeId="urn:microsoft.com/office/officeart/2005/8/colors/accent0_3" csCatId="mainScheme" phldr="1"/>
      <dgm:spPr/>
      <dgm:t>
        <a:bodyPr/>
        <a:lstStyle/>
        <a:p>
          <a:endParaRPr lang="en-US"/>
        </a:p>
      </dgm:t>
    </dgm:pt>
    <dgm:pt modelId="{923D1C53-62BC-4E2D-9D98-390D155358D5}">
      <dgm:prSet/>
      <dgm:spPr/>
      <dgm:t>
        <a:bodyPr/>
        <a:lstStyle/>
        <a:p>
          <a:pPr algn="just"/>
          <a:r>
            <a:rPr lang="es-ES" dirty="0"/>
            <a:t>L</a:t>
          </a:r>
          <a:r>
            <a:rPr lang="es-ES" b="0" i="0" baseline="0" dirty="0"/>
            <a:t>a </a:t>
          </a:r>
          <a:r>
            <a:rPr lang="es-ES" dirty="0"/>
            <a:t>delincuencia no es simplemente un conglomerado de actos individuales, sino que, en gran parte, se aprende en la asociación con otros; al igual  que los valores, las normas y pautas de conducta son aprendidas  e interiorizadas. </a:t>
          </a:r>
          <a:endParaRPr lang="en-US" dirty="0"/>
        </a:p>
      </dgm:t>
    </dgm:pt>
    <dgm:pt modelId="{7A38CF56-1032-49BD-BDC2-E511763F9D14}" type="parTrans" cxnId="{FE387355-8398-423D-9E96-6831399C37B0}">
      <dgm:prSet/>
      <dgm:spPr/>
      <dgm:t>
        <a:bodyPr/>
        <a:lstStyle/>
        <a:p>
          <a:endParaRPr lang="en-US"/>
        </a:p>
      </dgm:t>
    </dgm:pt>
    <dgm:pt modelId="{4EFB4A40-7B2E-4D58-823C-574DA74AC383}" type="sibTrans" cxnId="{FE387355-8398-423D-9E96-6831399C37B0}">
      <dgm:prSet/>
      <dgm:spPr/>
      <dgm:t>
        <a:bodyPr/>
        <a:lstStyle/>
        <a:p>
          <a:endParaRPr lang="en-US"/>
        </a:p>
      </dgm:t>
    </dgm:pt>
    <dgm:pt modelId="{D2D45FF1-87DC-4C4C-A5A9-59D9138ECB0E}">
      <dgm:prSet/>
      <dgm:spPr/>
      <dgm:t>
        <a:bodyPr/>
        <a:lstStyle/>
        <a:p>
          <a:pPr algn="just"/>
          <a:r>
            <a:rPr lang="es-ES" dirty="0"/>
            <a:t>Los  altos  índices del delito se ha convertido en una de las "crisis" más intrincadas y recurrentes de la vida social moderna, plena de obstáculos difíciles de manejar y de resultados perturbadores que carecen de un programa claro que facilite la enmienda del </a:t>
          </a:r>
          <a:r>
            <a:rPr lang="es-ES" b="1" i="1" dirty="0"/>
            <a:t>Control del delito en la sociedad. </a:t>
          </a:r>
          <a:endParaRPr lang="en-US" dirty="0"/>
        </a:p>
      </dgm:t>
    </dgm:pt>
    <dgm:pt modelId="{38683F1E-E580-4201-B2E9-D5352E4655CA}" type="parTrans" cxnId="{A8716945-C331-4127-9057-66EB8BA9E9F0}">
      <dgm:prSet/>
      <dgm:spPr/>
      <dgm:t>
        <a:bodyPr/>
        <a:lstStyle/>
        <a:p>
          <a:endParaRPr lang="en-US"/>
        </a:p>
      </dgm:t>
    </dgm:pt>
    <dgm:pt modelId="{2A57BAA4-02BA-4250-A684-63A545E1AAD6}" type="sibTrans" cxnId="{A8716945-C331-4127-9057-66EB8BA9E9F0}">
      <dgm:prSet/>
      <dgm:spPr/>
      <dgm:t>
        <a:bodyPr/>
        <a:lstStyle/>
        <a:p>
          <a:endParaRPr lang="en-US"/>
        </a:p>
      </dgm:t>
    </dgm:pt>
    <dgm:pt modelId="{F5E066F9-1070-4BE7-922E-C11E09A8B8DA}" type="pres">
      <dgm:prSet presAssocID="{5CD6527C-B190-4877-853B-E268AEA14EDE}" presName="vert0" presStyleCnt="0">
        <dgm:presLayoutVars>
          <dgm:dir/>
          <dgm:animOne val="branch"/>
          <dgm:animLvl val="lvl"/>
        </dgm:presLayoutVars>
      </dgm:prSet>
      <dgm:spPr/>
    </dgm:pt>
    <dgm:pt modelId="{5D9B77FA-0CD1-4F17-BB63-0F14D329CA80}" type="pres">
      <dgm:prSet presAssocID="{923D1C53-62BC-4E2D-9D98-390D155358D5}" presName="thickLine" presStyleLbl="alignNode1" presStyleIdx="0" presStyleCnt="2"/>
      <dgm:spPr/>
    </dgm:pt>
    <dgm:pt modelId="{D1C7A088-7C55-465B-9614-C940EB2A6DFA}" type="pres">
      <dgm:prSet presAssocID="{923D1C53-62BC-4E2D-9D98-390D155358D5}" presName="horz1" presStyleCnt="0"/>
      <dgm:spPr/>
    </dgm:pt>
    <dgm:pt modelId="{4180E547-FF80-4CFC-9BE6-43C514724127}" type="pres">
      <dgm:prSet presAssocID="{923D1C53-62BC-4E2D-9D98-390D155358D5}" presName="tx1" presStyleLbl="revTx" presStyleIdx="0" presStyleCnt="2"/>
      <dgm:spPr/>
    </dgm:pt>
    <dgm:pt modelId="{722636E0-FAB2-4CBC-A9B5-5CD9D91109F9}" type="pres">
      <dgm:prSet presAssocID="{923D1C53-62BC-4E2D-9D98-390D155358D5}" presName="vert1" presStyleCnt="0"/>
      <dgm:spPr/>
    </dgm:pt>
    <dgm:pt modelId="{6D897D5F-B12D-4F58-B062-843D4A71F30F}" type="pres">
      <dgm:prSet presAssocID="{D2D45FF1-87DC-4C4C-A5A9-59D9138ECB0E}" presName="thickLine" presStyleLbl="alignNode1" presStyleIdx="1" presStyleCnt="2"/>
      <dgm:spPr/>
    </dgm:pt>
    <dgm:pt modelId="{5CDC1874-20DB-4A13-82C0-FF9DBDDE108D}" type="pres">
      <dgm:prSet presAssocID="{D2D45FF1-87DC-4C4C-A5A9-59D9138ECB0E}" presName="horz1" presStyleCnt="0"/>
      <dgm:spPr/>
    </dgm:pt>
    <dgm:pt modelId="{DECCB660-8EB1-42A2-A199-DB0C341B7B50}" type="pres">
      <dgm:prSet presAssocID="{D2D45FF1-87DC-4C4C-A5A9-59D9138ECB0E}" presName="tx1" presStyleLbl="revTx" presStyleIdx="1" presStyleCnt="2"/>
      <dgm:spPr/>
    </dgm:pt>
    <dgm:pt modelId="{384295EF-56E8-499D-BBA3-C0460B65FE3F}" type="pres">
      <dgm:prSet presAssocID="{D2D45FF1-87DC-4C4C-A5A9-59D9138ECB0E}" presName="vert1" presStyleCnt="0"/>
      <dgm:spPr/>
    </dgm:pt>
  </dgm:ptLst>
  <dgm:cxnLst>
    <dgm:cxn modelId="{7CFA8508-3C86-4BB2-894A-14AD16A65822}" type="presOf" srcId="{923D1C53-62BC-4E2D-9D98-390D155358D5}" destId="{4180E547-FF80-4CFC-9BE6-43C514724127}" srcOrd="0" destOrd="0" presId="urn:microsoft.com/office/officeart/2008/layout/LinedList"/>
    <dgm:cxn modelId="{A8716945-C331-4127-9057-66EB8BA9E9F0}" srcId="{5CD6527C-B190-4877-853B-E268AEA14EDE}" destId="{D2D45FF1-87DC-4C4C-A5A9-59D9138ECB0E}" srcOrd="1" destOrd="0" parTransId="{38683F1E-E580-4201-B2E9-D5352E4655CA}" sibTransId="{2A57BAA4-02BA-4250-A684-63A545E1AAD6}"/>
    <dgm:cxn modelId="{FE387355-8398-423D-9E96-6831399C37B0}" srcId="{5CD6527C-B190-4877-853B-E268AEA14EDE}" destId="{923D1C53-62BC-4E2D-9D98-390D155358D5}" srcOrd="0" destOrd="0" parTransId="{7A38CF56-1032-49BD-BDC2-E511763F9D14}" sibTransId="{4EFB4A40-7B2E-4D58-823C-574DA74AC383}"/>
    <dgm:cxn modelId="{181D5F89-41ED-4663-BD8F-3EF08E3C2C9F}" type="presOf" srcId="{5CD6527C-B190-4877-853B-E268AEA14EDE}" destId="{F5E066F9-1070-4BE7-922E-C11E09A8B8DA}" srcOrd="0" destOrd="0" presId="urn:microsoft.com/office/officeart/2008/layout/LinedList"/>
    <dgm:cxn modelId="{17C2CB97-9195-4430-BB1E-FA32E5059CF6}" type="presOf" srcId="{D2D45FF1-87DC-4C4C-A5A9-59D9138ECB0E}" destId="{DECCB660-8EB1-42A2-A199-DB0C341B7B50}" srcOrd="0" destOrd="0" presId="urn:microsoft.com/office/officeart/2008/layout/LinedList"/>
    <dgm:cxn modelId="{42799D1A-1B05-425A-BB0D-39A9442F43A6}" type="presParOf" srcId="{F5E066F9-1070-4BE7-922E-C11E09A8B8DA}" destId="{5D9B77FA-0CD1-4F17-BB63-0F14D329CA80}" srcOrd="0" destOrd="0" presId="urn:microsoft.com/office/officeart/2008/layout/LinedList"/>
    <dgm:cxn modelId="{51CACFB2-C287-4782-8F91-C9240C93E197}" type="presParOf" srcId="{F5E066F9-1070-4BE7-922E-C11E09A8B8DA}" destId="{D1C7A088-7C55-465B-9614-C940EB2A6DFA}" srcOrd="1" destOrd="0" presId="urn:microsoft.com/office/officeart/2008/layout/LinedList"/>
    <dgm:cxn modelId="{59A07B9E-383A-4DC5-825D-7361C4480B74}" type="presParOf" srcId="{D1C7A088-7C55-465B-9614-C940EB2A6DFA}" destId="{4180E547-FF80-4CFC-9BE6-43C514724127}" srcOrd="0" destOrd="0" presId="urn:microsoft.com/office/officeart/2008/layout/LinedList"/>
    <dgm:cxn modelId="{18963E01-D49F-4823-9505-CAC5AE354CD9}" type="presParOf" srcId="{D1C7A088-7C55-465B-9614-C940EB2A6DFA}" destId="{722636E0-FAB2-4CBC-A9B5-5CD9D91109F9}" srcOrd="1" destOrd="0" presId="urn:microsoft.com/office/officeart/2008/layout/LinedList"/>
    <dgm:cxn modelId="{E58E7C2F-7FF8-4CE3-9A6E-12D5483D6B0E}" type="presParOf" srcId="{F5E066F9-1070-4BE7-922E-C11E09A8B8DA}" destId="{6D897D5F-B12D-4F58-B062-843D4A71F30F}" srcOrd="2" destOrd="0" presId="urn:microsoft.com/office/officeart/2008/layout/LinedList"/>
    <dgm:cxn modelId="{7C07681E-BC2E-4E1B-A5DA-88111C9B6CBE}" type="presParOf" srcId="{F5E066F9-1070-4BE7-922E-C11E09A8B8DA}" destId="{5CDC1874-20DB-4A13-82C0-FF9DBDDE108D}" srcOrd="3" destOrd="0" presId="urn:microsoft.com/office/officeart/2008/layout/LinedList"/>
    <dgm:cxn modelId="{48B4FCD3-2811-46CB-89FC-2E8017941E82}" type="presParOf" srcId="{5CDC1874-20DB-4A13-82C0-FF9DBDDE108D}" destId="{DECCB660-8EB1-42A2-A199-DB0C341B7B50}" srcOrd="0" destOrd="0" presId="urn:microsoft.com/office/officeart/2008/layout/LinedList"/>
    <dgm:cxn modelId="{28AE79A0-6A39-4EE1-A433-D46F9F379D72}" type="presParOf" srcId="{5CDC1874-20DB-4A13-82C0-FF9DBDDE108D}" destId="{384295EF-56E8-499D-BBA3-C0460B65FE3F}"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9B77FA-0CD1-4F17-BB63-0F14D329CA80}">
      <dsp:nvSpPr>
        <dsp:cNvPr id="0" name=""/>
        <dsp:cNvSpPr/>
      </dsp:nvSpPr>
      <dsp:spPr>
        <a:xfrm>
          <a:off x="0" y="0"/>
          <a:ext cx="5721484"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4180E547-FF80-4CFC-9BE6-43C514724127}">
      <dsp:nvSpPr>
        <dsp:cNvPr id="0" name=""/>
        <dsp:cNvSpPr/>
      </dsp:nvSpPr>
      <dsp:spPr>
        <a:xfrm>
          <a:off x="0" y="0"/>
          <a:ext cx="5721484" cy="21756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just" defTabSz="889000">
            <a:lnSpc>
              <a:spcPct val="90000"/>
            </a:lnSpc>
            <a:spcBef>
              <a:spcPct val="0"/>
            </a:spcBef>
            <a:spcAft>
              <a:spcPct val="35000"/>
            </a:spcAft>
            <a:buNone/>
          </a:pPr>
          <a:r>
            <a:rPr lang="es-ES" sz="2000" kern="1200" dirty="0"/>
            <a:t>L</a:t>
          </a:r>
          <a:r>
            <a:rPr lang="es-ES" sz="2000" b="0" i="0" kern="1200" baseline="0" dirty="0"/>
            <a:t>a </a:t>
          </a:r>
          <a:r>
            <a:rPr lang="es-ES" sz="2000" kern="1200" dirty="0"/>
            <a:t>delincuencia no es simplemente un conglomerado de actos individuales, sino que, en gran parte, se aprende en la asociación con otros; al igual  que los valores, las normas y pautas de conducta son aprendidas  e interiorizadas. </a:t>
          </a:r>
          <a:endParaRPr lang="en-US" sz="2000" kern="1200" dirty="0"/>
        </a:p>
      </dsp:txBody>
      <dsp:txXfrm>
        <a:off x="0" y="0"/>
        <a:ext cx="5721484" cy="2175669"/>
      </dsp:txXfrm>
    </dsp:sp>
    <dsp:sp modelId="{6D897D5F-B12D-4F58-B062-843D4A71F30F}">
      <dsp:nvSpPr>
        <dsp:cNvPr id="0" name=""/>
        <dsp:cNvSpPr/>
      </dsp:nvSpPr>
      <dsp:spPr>
        <a:xfrm>
          <a:off x="0" y="2175669"/>
          <a:ext cx="5721484"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DECCB660-8EB1-42A2-A199-DB0C341B7B50}">
      <dsp:nvSpPr>
        <dsp:cNvPr id="0" name=""/>
        <dsp:cNvSpPr/>
      </dsp:nvSpPr>
      <dsp:spPr>
        <a:xfrm>
          <a:off x="0" y="2175669"/>
          <a:ext cx="5721484" cy="21756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just" defTabSz="889000">
            <a:lnSpc>
              <a:spcPct val="90000"/>
            </a:lnSpc>
            <a:spcBef>
              <a:spcPct val="0"/>
            </a:spcBef>
            <a:spcAft>
              <a:spcPct val="35000"/>
            </a:spcAft>
            <a:buNone/>
          </a:pPr>
          <a:r>
            <a:rPr lang="es-ES" sz="2000" kern="1200" dirty="0"/>
            <a:t>Los  altos  índices del delito se ha convertido en una de las "crisis" más intrincadas y recurrentes de la vida social moderna, plena de obstáculos difíciles de manejar y de resultados perturbadores que carecen de un programa claro que facilite la enmienda del </a:t>
          </a:r>
          <a:r>
            <a:rPr lang="es-ES" sz="2000" b="1" i="1" kern="1200" dirty="0"/>
            <a:t>Control del delito en la sociedad. </a:t>
          </a:r>
          <a:endParaRPr lang="en-US" sz="2000" kern="1200" dirty="0"/>
        </a:p>
      </dsp:txBody>
      <dsp:txXfrm>
        <a:off x="0" y="2175669"/>
        <a:ext cx="5721484" cy="2175669"/>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E1A06-8754-4870-9E44-E39BADAD98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527F020-BBC3-49BB-91C2-5B2CBD64B3C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67C0C22-EBDA-4130-87AE-CB28BC19B077}"/>
              </a:ext>
            </a:extLst>
          </p:cNvPr>
          <p:cNvSpPr>
            <a:spLocks noGrp="1"/>
          </p:cNvSpPr>
          <p:nvPr>
            <p:ph type="dt" sz="half" idx="10"/>
          </p:nvPr>
        </p:nvSpPr>
        <p:spPr/>
        <p:txBody>
          <a:bodyPr/>
          <a:lstStyle/>
          <a:p>
            <a:fld id="{82EDB8D0-98ED-4B86-9D5F-E61ADC70144D}" type="datetimeFigureOut">
              <a:rPr lang="en-US" smtClean="0"/>
              <a:t>2/17/2022</a:t>
            </a:fld>
            <a:endParaRPr lang="en-US" dirty="0"/>
          </a:p>
        </p:txBody>
      </p:sp>
      <p:sp>
        <p:nvSpPr>
          <p:cNvPr id="5" name="Footer Placeholder 4">
            <a:extLst>
              <a:ext uri="{FF2B5EF4-FFF2-40B4-BE49-F238E27FC236}">
                <a16:creationId xmlns:a16="http://schemas.microsoft.com/office/drawing/2014/main" id="{E2A419A8-07CA-4A4C-AEC2-C40D4D50AF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FA7B86-E610-42EA-B4DC-C2F447785273}"/>
              </a:ext>
            </a:extLst>
          </p:cNvPr>
          <p:cNvSpPr>
            <a:spLocks noGrp="1"/>
          </p:cNvSpPr>
          <p:nvPr>
            <p:ph type="sldNum" sz="quarter" idx="12"/>
          </p:nvPr>
        </p:nvSpPr>
        <p:spPr/>
        <p:txBody>
          <a:bodyPr/>
          <a:lstStyle/>
          <a:p>
            <a:fld id="{4854181D-6920-4594-9A5D-6CE56DC9F8B2}" type="slidenum">
              <a:rPr lang="en-US" smtClean="0"/>
              <a:t>‹Nº›</a:t>
            </a:fld>
            <a:endParaRPr lang="en-US"/>
          </a:p>
        </p:txBody>
      </p:sp>
      <p:sp>
        <p:nvSpPr>
          <p:cNvPr id="7" name="Freeform: Shape 6">
            <a:extLst>
              <a:ext uri="{FF2B5EF4-FFF2-40B4-BE49-F238E27FC236}">
                <a16:creationId xmlns:a16="http://schemas.microsoft.com/office/drawing/2014/main" id="{8A7BA06D-B3FF-4E91-8639-B4569AE3AA23}"/>
              </a:ext>
            </a:extLst>
          </p:cNvPr>
          <p:cNvSpPr/>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Arc 7">
            <a:extLst>
              <a:ext uri="{FF2B5EF4-FFF2-40B4-BE49-F238E27FC236}">
                <a16:creationId xmlns:a16="http://schemas.microsoft.com/office/drawing/2014/main" id="{2B30C86D-5A07-48BC-9C9D-6F9A2DB1E9E1}"/>
              </a:ext>
            </a:extLst>
          </p:cNvPr>
          <p:cNvSpPr/>
          <p:nvPr/>
        </p:nvSpPr>
        <p:spPr>
          <a:xfrm rot="10800000" flipV="1">
            <a:off x="555710" y="106482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7015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6E5D1-6D19-4E7F-9B4E-42326B7716F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AD2A06C-F91A-4ADC-9CD2-61F0A4D7EE1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43AA9A-2280-4F63-8B3D-20742AE6901F}"/>
              </a:ext>
            </a:extLst>
          </p:cNvPr>
          <p:cNvSpPr>
            <a:spLocks noGrp="1"/>
          </p:cNvSpPr>
          <p:nvPr>
            <p:ph type="dt" sz="half" idx="10"/>
          </p:nvPr>
        </p:nvSpPr>
        <p:spPr/>
        <p:txBody>
          <a:bodyPr/>
          <a:lstStyle/>
          <a:p>
            <a:fld id="{82EDB8D0-98ED-4B86-9D5F-E61ADC70144D}" type="datetimeFigureOut">
              <a:rPr lang="en-US" smtClean="0"/>
              <a:t>2/17/2022</a:t>
            </a:fld>
            <a:endParaRPr lang="en-US"/>
          </a:p>
        </p:txBody>
      </p:sp>
      <p:sp>
        <p:nvSpPr>
          <p:cNvPr id="5" name="Footer Placeholder 4">
            <a:extLst>
              <a:ext uri="{FF2B5EF4-FFF2-40B4-BE49-F238E27FC236}">
                <a16:creationId xmlns:a16="http://schemas.microsoft.com/office/drawing/2014/main" id="{E40D986B-E58E-43B6-8A80-FFA9D8F748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140D36-2E71-4F27-967F-7A3E4C6EE197}"/>
              </a:ext>
            </a:extLst>
          </p:cNvPr>
          <p:cNvSpPr>
            <a:spLocks noGrp="1"/>
          </p:cNvSpPr>
          <p:nvPr>
            <p:ph type="sldNum" sz="quarter" idx="12"/>
          </p:nvPr>
        </p:nvSpPr>
        <p:spPr/>
        <p:txBody>
          <a:bodyPr/>
          <a:lstStyle/>
          <a:p>
            <a:fld id="{4854181D-6920-4594-9A5D-6CE56DC9F8B2}" type="slidenum">
              <a:rPr lang="en-US" smtClean="0"/>
              <a:t>‹Nº›</a:t>
            </a:fld>
            <a:endParaRPr lang="en-US"/>
          </a:p>
        </p:txBody>
      </p:sp>
      <p:sp>
        <p:nvSpPr>
          <p:cNvPr id="7" name="Freeform: Shape 6">
            <a:extLst>
              <a:ext uri="{FF2B5EF4-FFF2-40B4-BE49-F238E27FC236}">
                <a16:creationId xmlns:a16="http://schemas.microsoft.com/office/drawing/2014/main" id="{C1609904-5327-4D2C-A445-B270A00F3B5F}"/>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Freeform: Shape 7">
            <a:extLst>
              <a:ext uri="{FF2B5EF4-FFF2-40B4-BE49-F238E27FC236}">
                <a16:creationId xmlns:a16="http://schemas.microsoft.com/office/drawing/2014/main" id="{30FC7BEC-08C5-4D95-9C84-B48BC8AD1C94}"/>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6806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81FEA3D-0C7F-45CD-B6A0-942F707B363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E8B8A12-BCE6-4D03-A637-1DEC8924BEF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749755-9FF4-428A-AEB7-1A6477466741}"/>
              </a:ext>
            </a:extLst>
          </p:cNvPr>
          <p:cNvSpPr>
            <a:spLocks noGrp="1"/>
          </p:cNvSpPr>
          <p:nvPr>
            <p:ph type="dt" sz="half" idx="10"/>
          </p:nvPr>
        </p:nvSpPr>
        <p:spPr/>
        <p:txBody>
          <a:bodyPr/>
          <a:lstStyle/>
          <a:p>
            <a:fld id="{82EDB8D0-98ED-4B86-9D5F-E61ADC70144D}" type="datetimeFigureOut">
              <a:rPr lang="en-US" smtClean="0"/>
              <a:t>2/17/2022</a:t>
            </a:fld>
            <a:endParaRPr lang="en-US"/>
          </a:p>
        </p:txBody>
      </p:sp>
      <p:sp>
        <p:nvSpPr>
          <p:cNvPr id="5" name="Footer Placeholder 4">
            <a:extLst>
              <a:ext uri="{FF2B5EF4-FFF2-40B4-BE49-F238E27FC236}">
                <a16:creationId xmlns:a16="http://schemas.microsoft.com/office/drawing/2014/main" id="{A5141836-11E2-49FD-877D-53B74514A9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D24C42-4B05-4EEF-BE14-29041EC9C0E5}"/>
              </a:ext>
            </a:extLst>
          </p:cNvPr>
          <p:cNvSpPr>
            <a:spLocks noGrp="1"/>
          </p:cNvSpPr>
          <p:nvPr>
            <p:ph type="sldNum" sz="quarter" idx="12"/>
          </p:nvPr>
        </p:nvSpPr>
        <p:spPr/>
        <p:txBody>
          <a:bodyPr/>
          <a:lstStyle/>
          <a:p>
            <a:fld id="{4854181D-6920-4594-9A5D-6CE56DC9F8B2}" type="slidenum">
              <a:rPr lang="en-US" smtClean="0"/>
              <a:t>‹Nº›</a:t>
            </a:fld>
            <a:endParaRPr lang="en-US"/>
          </a:p>
        </p:txBody>
      </p:sp>
      <p:sp>
        <p:nvSpPr>
          <p:cNvPr id="7" name="Freeform: Shape 6">
            <a:extLst>
              <a:ext uri="{FF2B5EF4-FFF2-40B4-BE49-F238E27FC236}">
                <a16:creationId xmlns:a16="http://schemas.microsoft.com/office/drawing/2014/main" id="{5BADDEB1-F604-408B-B02A-A2814606E6AF}"/>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Freeform: Shape 7">
            <a:extLst>
              <a:ext uri="{FF2B5EF4-FFF2-40B4-BE49-F238E27FC236}">
                <a16:creationId xmlns:a16="http://schemas.microsoft.com/office/drawing/2014/main" id="{D8DF7987-332F-4D6C-81C3-990F39C76C96}"/>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84072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FF209-11EE-4A3F-9685-A155FECD0D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47AF11-F208-4FDA-9E19-D6CA3472134E}"/>
              </a:ext>
            </a:extLst>
          </p:cNvPr>
          <p:cNvSpPr>
            <a:spLocks noGrp="1"/>
          </p:cNvSpPr>
          <p:nvPr>
            <p:ph idx="1"/>
          </p:nvPr>
        </p:nvSpPr>
        <p:spPr>
          <a:xfrm>
            <a:off x="838200" y="1825625"/>
            <a:ext cx="10515600" cy="385974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E82FA1-02B7-467E-9F16-D178149407C5}"/>
              </a:ext>
            </a:extLst>
          </p:cNvPr>
          <p:cNvSpPr>
            <a:spLocks noGrp="1"/>
          </p:cNvSpPr>
          <p:nvPr>
            <p:ph type="dt" sz="half" idx="10"/>
          </p:nvPr>
        </p:nvSpPr>
        <p:spPr/>
        <p:txBody>
          <a:bodyPr/>
          <a:lstStyle/>
          <a:p>
            <a:fld id="{82EDB8D0-98ED-4B86-9D5F-E61ADC70144D}" type="datetimeFigureOut">
              <a:rPr lang="en-US" smtClean="0"/>
              <a:t>2/17/2022</a:t>
            </a:fld>
            <a:endParaRPr lang="en-US" dirty="0"/>
          </a:p>
        </p:txBody>
      </p:sp>
      <p:sp>
        <p:nvSpPr>
          <p:cNvPr id="5" name="Footer Placeholder 4">
            <a:extLst>
              <a:ext uri="{FF2B5EF4-FFF2-40B4-BE49-F238E27FC236}">
                <a16:creationId xmlns:a16="http://schemas.microsoft.com/office/drawing/2014/main" id="{6D389247-FB8A-4494-859B-B3754B02A5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CA5B62-3338-46A5-B381-A63B88CB0DDA}"/>
              </a:ext>
            </a:extLst>
          </p:cNvPr>
          <p:cNvSpPr>
            <a:spLocks noGrp="1"/>
          </p:cNvSpPr>
          <p:nvPr>
            <p:ph type="sldNum" sz="quarter" idx="12"/>
          </p:nvPr>
        </p:nvSpPr>
        <p:spPr/>
        <p:txBody>
          <a:bodyPr/>
          <a:lstStyle/>
          <a:p>
            <a:fld id="{4854181D-6920-4594-9A5D-6CE56DC9F8B2}" type="slidenum">
              <a:rPr lang="en-US" smtClean="0"/>
              <a:t>‹Nº›</a:t>
            </a:fld>
            <a:endParaRPr lang="en-US"/>
          </a:p>
        </p:txBody>
      </p:sp>
      <p:sp>
        <p:nvSpPr>
          <p:cNvPr id="7" name="Freeform: Shape 6">
            <a:extLst>
              <a:ext uri="{FF2B5EF4-FFF2-40B4-BE49-F238E27FC236}">
                <a16:creationId xmlns:a16="http://schemas.microsoft.com/office/drawing/2014/main" id="{23DA7759-3209-4FE2-96D1-4EEDD81E9EA0}"/>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Freeform: Shape 7">
            <a:extLst>
              <a:ext uri="{FF2B5EF4-FFF2-40B4-BE49-F238E27FC236}">
                <a16:creationId xmlns:a16="http://schemas.microsoft.com/office/drawing/2014/main" id="{41460DAD-8769-4C9F-9C8C-BB0443909D76}"/>
              </a:ext>
            </a:extLst>
          </p:cNvPr>
          <p:cNvSpPr/>
          <p:nvPr/>
        </p:nvSpPr>
        <p:spPr>
          <a:xfrm flipH="1">
            <a:off x="12353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60678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C0001-5D76-45A0-A9F4-7172BDDD5D2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E1462C4-0E4B-4DB7-A8BF-FE55142760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AA5F313-1240-47AE-A026-7F349292B5CA}"/>
              </a:ext>
            </a:extLst>
          </p:cNvPr>
          <p:cNvSpPr>
            <a:spLocks noGrp="1"/>
          </p:cNvSpPr>
          <p:nvPr>
            <p:ph type="dt" sz="half" idx="10"/>
          </p:nvPr>
        </p:nvSpPr>
        <p:spPr/>
        <p:txBody>
          <a:bodyPr/>
          <a:lstStyle/>
          <a:p>
            <a:fld id="{82EDB8D0-98ED-4B86-9D5F-E61ADC70144D}" type="datetimeFigureOut">
              <a:rPr lang="en-US" smtClean="0"/>
              <a:t>2/17/2022</a:t>
            </a:fld>
            <a:endParaRPr lang="en-US"/>
          </a:p>
        </p:txBody>
      </p:sp>
      <p:sp>
        <p:nvSpPr>
          <p:cNvPr id="5" name="Footer Placeholder 4">
            <a:extLst>
              <a:ext uri="{FF2B5EF4-FFF2-40B4-BE49-F238E27FC236}">
                <a16:creationId xmlns:a16="http://schemas.microsoft.com/office/drawing/2014/main" id="{22448158-6132-4335-B8E1-F6A8963837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94C5B6-1598-48B4-9B3A-3078FDBE90B7}"/>
              </a:ext>
            </a:extLst>
          </p:cNvPr>
          <p:cNvSpPr>
            <a:spLocks noGrp="1"/>
          </p:cNvSpPr>
          <p:nvPr>
            <p:ph type="sldNum" sz="quarter" idx="12"/>
          </p:nvPr>
        </p:nvSpPr>
        <p:spPr/>
        <p:txBody>
          <a:bodyPr/>
          <a:lstStyle/>
          <a:p>
            <a:fld id="{4854181D-6920-4594-9A5D-6CE56DC9F8B2}" type="slidenum">
              <a:rPr lang="en-US" smtClean="0"/>
              <a:t>‹Nº›</a:t>
            </a:fld>
            <a:endParaRPr lang="en-US"/>
          </a:p>
        </p:txBody>
      </p:sp>
      <p:sp>
        <p:nvSpPr>
          <p:cNvPr id="9" name="Freeform: Shape 8">
            <a:extLst>
              <a:ext uri="{FF2B5EF4-FFF2-40B4-BE49-F238E27FC236}">
                <a16:creationId xmlns:a16="http://schemas.microsoft.com/office/drawing/2014/main" id="{FEDBDD32-D3EE-4848-A112-BA814D4631CD}"/>
              </a:ext>
            </a:extLst>
          </p:cNvPr>
          <p:cNvSpPr/>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Arc 9">
            <a:extLst>
              <a:ext uri="{FF2B5EF4-FFF2-40B4-BE49-F238E27FC236}">
                <a16:creationId xmlns:a16="http://schemas.microsoft.com/office/drawing/2014/main" id="{61350361-843C-49D0-BD6A-ECDBA3842BA0}"/>
              </a:ext>
            </a:extLst>
          </p:cNvPr>
          <p:cNvSpPr/>
          <p:nvPr/>
        </p:nvSpPr>
        <p:spPr>
          <a:xfrm rot="10800000" flipV="1">
            <a:off x="555710" y="106482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5709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BFD05-2CB2-4A7E-89E7-57615BA82B4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F9532B8-D460-476D-816F-725E8D96C0A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6F7120F-70AF-4ED5-B364-3AA55C6B44B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3D8B65F-F709-469F-9961-4D01896CAA12}"/>
              </a:ext>
            </a:extLst>
          </p:cNvPr>
          <p:cNvSpPr>
            <a:spLocks noGrp="1"/>
          </p:cNvSpPr>
          <p:nvPr>
            <p:ph type="dt" sz="half" idx="10"/>
          </p:nvPr>
        </p:nvSpPr>
        <p:spPr/>
        <p:txBody>
          <a:bodyPr/>
          <a:lstStyle/>
          <a:p>
            <a:fld id="{82EDB8D0-98ED-4B86-9D5F-E61ADC70144D}" type="datetimeFigureOut">
              <a:rPr lang="en-US" smtClean="0"/>
              <a:t>2/17/2022</a:t>
            </a:fld>
            <a:endParaRPr lang="en-US"/>
          </a:p>
        </p:txBody>
      </p:sp>
      <p:sp>
        <p:nvSpPr>
          <p:cNvPr id="6" name="Footer Placeholder 5">
            <a:extLst>
              <a:ext uri="{FF2B5EF4-FFF2-40B4-BE49-F238E27FC236}">
                <a16:creationId xmlns:a16="http://schemas.microsoft.com/office/drawing/2014/main" id="{B781C6BC-B23D-48BC-AD44-654DDB8D01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00D60B-86A1-479D-BCE8-06D2C3DBC94E}"/>
              </a:ext>
            </a:extLst>
          </p:cNvPr>
          <p:cNvSpPr>
            <a:spLocks noGrp="1"/>
          </p:cNvSpPr>
          <p:nvPr>
            <p:ph type="sldNum" sz="quarter" idx="12"/>
          </p:nvPr>
        </p:nvSpPr>
        <p:spPr/>
        <p:txBody>
          <a:bodyPr/>
          <a:lstStyle/>
          <a:p>
            <a:fld id="{4854181D-6920-4594-9A5D-6CE56DC9F8B2}" type="slidenum">
              <a:rPr lang="en-US" smtClean="0"/>
              <a:t>‹Nº›</a:t>
            </a:fld>
            <a:endParaRPr lang="en-US"/>
          </a:p>
        </p:txBody>
      </p:sp>
      <p:sp>
        <p:nvSpPr>
          <p:cNvPr id="8" name="Freeform: Shape 7">
            <a:extLst>
              <a:ext uri="{FF2B5EF4-FFF2-40B4-BE49-F238E27FC236}">
                <a16:creationId xmlns:a16="http://schemas.microsoft.com/office/drawing/2014/main" id="{B4EC5136-99DA-40B5-8F79-5C3A56D38BA1}"/>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Shape 8">
            <a:extLst>
              <a:ext uri="{FF2B5EF4-FFF2-40B4-BE49-F238E27FC236}">
                <a16:creationId xmlns:a16="http://schemas.microsoft.com/office/drawing/2014/main" id="{4F8FB775-26C4-41BA-837C-4478D48D215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8880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2983E-E761-4429-9203-7FE8B2DB67E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921E9B7-62BE-49BA-AC6B-55250D6627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C41A3FD-B90A-4C31-BD6B-581F9E2E0E5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60D1D55-B722-4968-B171-AF3B462DDAD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71085A8-02C2-4E7F-935E-5AEECBAD19B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A8A5018-8A77-40E8-B159-4894ECF228B1}"/>
              </a:ext>
            </a:extLst>
          </p:cNvPr>
          <p:cNvSpPr>
            <a:spLocks noGrp="1"/>
          </p:cNvSpPr>
          <p:nvPr>
            <p:ph type="dt" sz="half" idx="10"/>
          </p:nvPr>
        </p:nvSpPr>
        <p:spPr/>
        <p:txBody>
          <a:bodyPr/>
          <a:lstStyle/>
          <a:p>
            <a:fld id="{82EDB8D0-98ED-4B86-9D5F-E61ADC70144D}" type="datetimeFigureOut">
              <a:rPr lang="en-US" smtClean="0"/>
              <a:t>2/17/2022</a:t>
            </a:fld>
            <a:endParaRPr lang="en-US"/>
          </a:p>
        </p:txBody>
      </p:sp>
      <p:sp>
        <p:nvSpPr>
          <p:cNvPr id="8" name="Footer Placeholder 7">
            <a:extLst>
              <a:ext uri="{FF2B5EF4-FFF2-40B4-BE49-F238E27FC236}">
                <a16:creationId xmlns:a16="http://schemas.microsoft.com/office/drawing/2014/main" id="{8AD79441-8908-4461-9FDD-BCE6388370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8D29F7D-B101-4950-A2C0-F350FB26D45F}"/>
              </a:ext>
            </a:extLst>
          </p:cNvPr>
          <p:cNvSpPr>
            <a:spLocks noGrp="1"/>
          </p:cNvSpPr>
          <p:nvPr>
            <p:ph type="sldNum" sz="quarter" idx="12"/>
          </p:nvPr>
        </p:nvSpPr>
        <p:spPr/>
        <p:txBody>
          <a:bodyPr/>
          <a:lstStyle/>
          <a:p>
            <a:fld id="{4854181D-6920-4594-9A5D-6CE56DC9F8B2}" type="slidenum">
              <a:rPr lang="en-US" smtClean="0"/>
              <a:t>‹Nº›</a:t>
            </a:fld>
            <a:endParaRPr lang="en-US"/>
          </a:p>
        </p:txBody>
      </p:sp>
      <p:sp>
        <p:nvSpPr>
          <p:cNvPr id="10" name="Freeform: Shape 9">
            <a:extLst>
              <a:ext uri="{FF2B5EF4-FFF2-40B4-BE49-F238E27FC236}">
                <a16:creationId xmlns:a16="http://schemas.microsoft.com/office/drawing/2014/main" id="{862D7398-9A79-4B24-9C7D-F0DEED57C70B}"/>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Freeform: Shape 10">
            <a:extLst>
              <a:ext uri="{FF2B5EF4-FFF2-40B4-BE49-F238E27FC236}">
                <a16:creationId xmlns:a16="http://schemas.microsoft.com/office/drawing/2014/main" id="{C07F28CD-1873-4E36-A064-2D25E0A8501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9575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11BF3-02E8-4EB7-818E-652B82CF2C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4D3190-B78C-42F1-9D62-F523886BBE51}"/>
              </a:ext>
            </a:extLst>
          </p:cNvPr>
          <p:cNvSpPr>
            <a:spLocks noGrp="1"/>
          </p:cNvSpPr>
          <p:nvPr>
            <p:ph type="dt" sz="half" idx="10"/>
          </p:nvPr>
        </p:nvSpPr>
        <p:spPr/>
        <p:txBody>
          <a:bodyPr/>
          <a:lstStyle/>
          <a:p>
            <a:fld id="{82EDB8D0-98ED-4B86-9D5F-E61ADC70144D}" type="datetimeFigureOut">
              <a:rPr lang="en-US" smtClean="0"/>
              <a:t>2/17/2022</a:t>
            </a:fld>
            <a:endParaRPr lang="en-US"/>
          </a:p>
        </p:txBody>
      </p:sp>
      <p:sp>
        <p:nvSpPr>
          <p:cNvPr id="4" name="Footer Placeholder 3">
            <a:extLst>
              <a:ext uri="{FF2B5EF4-FFF2-40B4-BE49-F238E27FC236}">
                <a16:creationId xmlns:a16="http://schemas.microsoft.com/office/drawing/2014/main" id="{EA381C40-F9FC-4D58-8508-F0632DF5A01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101CBCC-4CC2-49BD-B155-01E0F4D798BE}"/>
              </a:ext>
            </a:extLst>
          </p:cNvPr>
          <p:cNvSpPr>
            <a:spLocks noGrp="1"/>
          </p:cNvSpPr>
          <p:nvPr>
            <p:ph type="sldNum" sz="quarter" idx="12"/>
          </p:nvPr>
        </p:nvSpPr>
        <p:spPr/>
        <p:txBody>
          <a:bodyPr/>
          <a:lstStyle/>
          <a:p>
            <a:fld id="{4854181D-6920-4594-9A5D-6CE56DC9F8B2}" type="slidenum">
              <a:rPr lang="en-US" smtClean="0"/>
              <a:t>‹Nº›</a:t>
            </a:fld>
            <a:endParaRPr lang="en-US"/>
          </a:p>
        </p:txBody>
      </p:sp>
      <p:sp>
        <p:nvSpPr>
          <p:cNvPr id="6" name="Freeform: Shape 5">
            <a:extLst>
              <a:ext uri="{FF2B5EF4-FFF2-40B4-BE49-F238E27FC236}">
                <a16:creationId xmlns:a16="http://schemas.microsoft.com/office/drawing/2014/main" id="{DC13EF9C-0B5A-4364-91AA-E5DD5B536E54}"/>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Freeform: Shape 6">
            <a:extLst>
              <a:ext uri="{FF2B5EF4-FFF2-40B4-BE49-F238E27FC236}">
                <a16:creationId xmlns:a16="http://schemas.microsoft.com/office/drawing/2014/main" id="{8F674475-6327-490A-BD7F-084F5C07F2E4}"/>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62155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024287-C9B9-48AC-8E4D-A282DE2F44F5}"/>
              </a:ext>
            </a:extLst>
          </p:cNvPr>
          <p:cNvSpPr>
            <a:spLocks noGrp="1"/>
          </p:cNvSpPr>
          <p:nvPr>
            <p:ph type="dt" sz="half" idx="10"/>
          </p:nvPr>
        </p:nvSpPr>
        <p:spPr/>
        <p:txBody>
          <a:bodyPr/>
          <a:lstStyle/>
          <a:p>
            <a:fld id="{82EDB8D0-98ED-4B86-9D5F-E61ADC70144D}" type="datetimeFigureOut">
              <a:rPr lang="en-US" smtClean="0"/>
              <a:t>2/17/2022</a:t>
            </a:fld>
            <a:endParaRPr lang="en-US"/>
          </a:p>
        </p:txBody>
      </p:sp>
      <p:sp>
        <p:nvSpPr>
          <p:cNvPr id="3" name="Footer Placeholder 2">
            <a:extLst>
              <a:ext uri="{FF2B5EF4-FFF2-40B4-BE49-F238E27FC236}">
                <a16:creationId xmlns:a16="http://schemas.microsoft.com/office/drawing/2014/main" id="{2D34C9A2-75A7-4164-B3B8-E6A9D60BA0B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CBE73CE-2859-4D49-A9EC-26AF3FBDF6A3}"/>
              </a:ext>
            </a:extLst>
          </p:cNvPr>
          <p:cNvSpPr>
            <a:spLocks noGrp="1"/>
          </p:cNvSpPr>
          <p:nvPr>
            <p:ph type="sldNum" sz="quarter" idx="12"/>
          </p:nvPr>
        </p:nvSpPr>
        <p:spPr/>
        <p:txBody>
          <a:bodyPr/>
          <a:lstStyle/>
          <a:p>
            <a:fld id="{4854181D-6920-4594-9A5D-6CE56DC9F8B2}" type="slidenum">
              <a:rPr lang="en-US" smtClean="0"/>
              <a:t>‹Nº›</a:t>
            </a:fld>
            <a:endParaRPr lang="en-US"/>
          </a:p>
        </p:txBody>
      </p:sp>
      <p:sp>
        <p:nvSpPr>
          <p:cNvPr id="5" name="Freeform: Shape 4">
            <a:extLst>
              <a:ext uri="{FF2B5EF4-FFF2-40B4-BE49-F238E27FC236}">
                <a16:creationId xmlns:a16="http://schemas.microsoft.com/office/drawing/2014/main" id="{AA5ED585-FEBB-4DAD-84C0-97BEE6C360C3}"/>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Freeform: Shape 5">
            <a:extLst>
              <a:ext uri="{FF2B5EF4-FFF2-40B4-BE49-F238E27FC236}">
                <a16:creationId xmlns:a16="http://schemas.microsoft.com/office/drawing/2014/main" id="{EF6AC352-A720-4DB3-87CA-A33B0607CA2F}"/>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92733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FC812-4DB6-4F98-9404-29C191D3BA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2F0855E-0CD6-47DD-B648-4C84C783D78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D50082B-17D7-4D61-8AEB-81517D85D2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A70783-FF31-4C4E-9196-EB169B209747}"/>
              </a:ext>
            </a:extLst>
          </p:cNvPr>
          <p:cNvSpPr>
            <a:spLocks noGrp="1"/>
          </p:cNvSpPr>
          <p:nvPr>
            <p:ph type="dt" sz="half" idx="10"/>
          </p:nvPr>
        </p:nvSpPr>
        <p:spPr/>
        <p:txBody>
          <a:bodyPr/>
          <a:lstStyle/>
          <a:p>
            <a:fld id="{82EDB8D0-98ED-4B86-9D5F-E61ADC70144D}" type="datetimeFigureOut">
              <a:rPr lang="en-US" smtClean="0"/>
              <a:t>2/17/2022</a:t>
            </a:fld>
            <a:endParaRPr lang="en-US"/>
          </a:p>
        </p:txBody>
      </p:sp>
      <p:sp>
        <p:nvSpPr>
          <p:cNvPr id="6" name="Footer Placeholder 5">
            <a:extLst>
              <a:ext uri="{FF2B5EF4-FFF2-40B4-BE49-F238E27FC236}">
                <a16:creationId xmlns:a16="http://schemas.microsoft.com/office/drawing/2014/main" id="{7D92E260-747D-40FD-A062-9DD5E6835A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7E50A0-1E05-49C5-88C9-46267751201F}"/>
              </a:ext>
            </a:extLst>
          </p:cNvPr>
          <p:cNvSpPr>
            <a:spLocks noGrp="1"/>
          </p:cNvSpPr>
          <p:nvPr>
            <p:ph type="sldNum" sz="quarter" idx="12"/>
          </p:nvPr>
        </p:nvSpPr>
        <p:spPr/>
        <p:txBody>
          <a:bodyPr/>
          <a:lstStyle/>
          <a:p>
            <a:fld id="{4854181D-6920-4594-9A5D-6CE56DC9F8B2}" type="slidenum">
              <a:rPr lang="en-US" smtClean="0"/>
              <a:t>‹Nº›</a:t>
            </a:fld>
            <a:endParaRPr lang="en-US"/>
          </a:p>
        </p:txBody>
      </p:sp>
      <p:sp>
        <p:nvSpPr>
          <p:cNvPr id="8" name="Freeform: Shape 7">
            <a:extLst>
              <a:ext uri="{FF2B5EF4-FFF2-40B4-BE49-F238E27FC236}">
                <a16:creationId xmlns:a16="http://schemas.microsoft.com/office/drawing/2014/main" id="{2C155C63-9F58-4422-B669-F97486280671}"/>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Shape 8">
            <a:extLst>
              <a:ext uri="{FF2B5EF4-FFF2-40B4-BE49-F238E27FC236}">
                <a16:creationId xmlns:a16="http://schemas.microsoft.com/office/drawing/2014/main" id="{385DBA62-0EDB-47AA-86C7-90463BC9B308}"/>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87374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1D7521-E43D-41D1-B458-26B20DC6DD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2472CF2-2653-4B98-A416-D7A0A860EC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6EF87F5-0B10-4AC7-9599-F088C5E796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A07CB7-0520-4D64-B76C-C31AC557832D}"/>
              </a:ext>
            </a:extLst>
          </p:cNvPr>
          <p:cNvSpPr>
            <a:spLocks noGrp="1"/>
          </p:cNvSpPr>
          <p:nvPr>
            <p:ph type="dt" sz="half" idx="10"/>
          </p:nvPr>
        </p:nvSpPr>
        <p:spPr/>
        <p:txBody>
          <a:bodyPr/>
          <a:lstStyle/>
          <a:p>
            <a:fld id="{82EDB8D0-98ED-4B86-9D5F-E61ADC70144D}" type="datetimeFigureOut">
              <a:rPr lang="en-US" smtClean="0"/>
              <a:t>2/17/2022</a:t>
            </a:fld>
            <a:endParaRPr lang="en-US"/>
          </a:p>
        </p:txBody>
      </p:sp>
      <p:sp>
        <p:nvSpPr>
          <p:cNvPr id="6" name="Footer Placeholder 5">
            <a:extLst>
              <a:ext uri="{FF2B5EF4-FFF2-40B4-BE49-F238E27FC236}">
                <a16:creationId xmlns:a16="http://schemas.microsoft.com/office/drawing/2014/main" id="{92EEB226-AD45-45DF-AAB5-5513AE732A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E96AEB-9481-4CCE-B110-FEDD334835B8}"/>
              </a:ext>
            </a:extLst>
          </p:cNvPr>
          <p:cNvSpPr>
            <a:spLocks noGrp="1"/>
          </p:cNvSpPr>
          <p:nvPr>
            <p:ph type="sldNum" sz="quarter" idx="12"/>
          </p:nvPr>
        </p:nvSpPr>
        <p:spPr/>
        <p:txBody>
          <a:bodyPr/>
          <a:lstStyle/>
          <a:p>
            <a:fld id="{4854181D-6920-4594-9A5D-6CE56DC9F8B2}" type="slidenum">
              <a:rPr lang="en-US" smtClean="0"/>
              <a:t>‹Nº›</a:t>
            </a:fld>
            <a:endParaRPr lang="en-US"/>
          </a:p>
        </p:txBody>
      </p:sp>
      <p:sp>
        <p:nvSpPr>
          <p:cNvPr id="8" name="Freeform: Shape 7">
            <a:extLst>
              <a:ext uri="{FF2B5EF4-FFF2-40B4-BE49-F238E27FC236}">
                <a16:creationId xmlns:a16="http://schemas.microsoft.com/office/drawing/2014/main" id="{6BA9707F-7BCE-464F-BF45-E216527084EE}"/>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Shape 8">
            <a:extLst>
              <a:ext uri="{FF2B5EF4-FFF2-40B4-BE49-F238E27FC236}">
                <a16:creationId xmlns:a16="http://schemas.microsoft.com/office/drawing/2014/main" id="{BC589723-2CC8-49D1-B4E1-36FECED6A2D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10361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7EC5685-19F1-49DA-ADE5-D5D32F1659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FC0A4D-22A1-4554-B5DE-887974F4DF9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9D5CDC-F2CE-410E-AD13-DDC235C71C6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cap="none" spc="0" baseline="0">
                <a:solidFill>
                  <a:schemeClr val="tx1">
                    <a:tint val="75000"/>
                  </a:schemeClr>
                </a:solidFill>
                <a:latin typeface="+mn-lt"/>
              </a:defRPr>
            </a:lvl1pPr>
          </a:lstStyle>
          <a:p>
            <a:fld id="{82EDB8D0-98ED-4B86-9D5F-E61ADC70144D}" type="datetimeFigureOut">
              <a:rPr lang="en-US" smtClean="0"/>
              <a:pPr/>
              <a:t>2/17/2022</a:t>
            </a:fld>
            <a:endParaRPr lang="en-US" dirty="0"/>
          </a:p>
        </p:txBody>
      </p:sp>
      <p:sp>
        <p:nvSpPr>
          <p:cNvPr id="5" name="Footer Placeholder 4">
            <a:extLst>
              <a:ext uri="{FF2B5EF4-FFF2-40B4-BE49-F238E27FC236}">
                <a16:creationId xmlns:a16="http://schemas.microsoft.com/office/drawing/2014/main" id="{9340CD45-794A-4BB0-A427-0CE61AEAF4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cap="none" spc="0" baseline="0">
                <a:solidFill>
                  <a:schemeClr val="tx1">
                    <a:tint val="75000"/>
                  </a:schemeClr>
                </a:solidFill>
                <a:latin typeface="+mn-lt"/>
              </a:defRPr>
            </a:lvl1pPr>
          </a:lstStyle>
          <a:p>
            <a:endParaRPr lang="en-US"/>
          </a:p>
        </p:txBody>
      </p:sp>
      <p:sp>
        <p:nvSpPr>
          <p:cNvPr id="6" name="Slide Number Placeholder 5">
            <a:extLst>
              <a:ext uri="{FF2B5EF4-FFF2-40B4-BE49-F238E27FC236}">
                <a16:creationId xmlns:a16="http://schemas.microsoft.com/office/drawing/2014/main" id="{FCB3AB91-9588-4071-92D2-364F4A6ED0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100" cap="none" spc="0" baseline="0">
                <a:solidFill>
                  <a:schemeClr val="tx1">
                    <a:tint val="75000"/>
                  </a:schemeClr>
                </a:solidFill>
                <a:latin typeface="+mn-lt"/>
              </a:defRPr>
            </a:lvl1pPr>
          </a:lstStyle>
          <a:p>
            <a:fld id="{4854181D-6920-4594-9A5D-6CE56DC9F8B2}" type="slidenum">
              <a:rPr lang="en-US" smtClean="0"/>
              <a:pPr/>
              <a:t>‹Nº›</a:t>
            </a:fld>
            <a:endParaRPr lang="en-US"/>
          </a:p>
        </p:txBody>
      </p:sp>
    </p:spTree>
    <p:extLst>
      <p:ext uri="{BB962C8B-B14F-4D97-AF65-F5344CB8AC3E}">
        <p14:creationId xmlns:p14="http://schemas.microsoft.com/office/powerpoint/2010/main" val="178830421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75" r:id="rId5"/>
    <p:sldLayoutId id="2147483680" r:id="rId6"/>
    <p:sldLayoutId id="2147483676" r:id="rId7"/>
    <p:sldLayoutId id="2147483677" r:id="rId8"/>
    <p:sldLayoutId id="2147483678" r:id="rId9"/>
    <p:sldLayoutId id="2147483679" r:id="rId10"/>
    <p:sldLayoutId id="2147483681" r:id="rId11"/>
  </p:sldLayoutIdLst>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Rectangle 32">
            <a:extLst>
              <a:ext uri="{FF2B5EF4-FFF2-40B4-BE49-F238E27FC236}">
                <a16:creationId xmlns:a16="http://schemas.microsoft.com/office/drawing/2014/main" id="{3301E07F-4F79-4B58-8698-EF24DC1ECD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4" name="Arc 34">
            <a:extLst>
              <a:ext uri="{FF2B5EF4-FFF2-40B4-BE49-F238E27FC236}">
                <a16:creationId xmlns:a16="http://schemas.microsoft.com/office/drawing/2014/main" id="{E58B2195-5055-402F-A3E7-53FF0E4980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91583" y="775849"/>
            <a:ext cx="2987899" cy="2987899"/>
          </a:xfrm>
          <a:prstGeom prst="arc">
            <a:avLst>
              <a:gd name="adj1" fmla="val 14441841"/>
              <a:gd name="adj2" fmla="val 0"/>
            </a:avLst>
          </a:prstGeom>
          <a:ln w="127000" cap="rnd">
            <a:solidFill>
              <a:schemeClr val="accent2">
                <a:lumMod val="75000"/>
              </a:schemeClr>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FCCB83CC-C28F-4A8D-BBCF-BD18449A5F95}"/>
              </a:ext>
            </a:extLst>
          </p:cNvPr>
          <p:cNvSpPr>
            <a:spLocks noGrp="1"/>
          </p:cNvSpPr>
          <p:nvPr>
            <p:ph type="ctrTitle"/>
          </p:nvPr>
        </p:nvSpPr>
        <p:spPr>
          <a:xfrm>
            <a:off x="838200" y="647593"/>
            <a:ext cx="4467792" cy="3060541"/>
          </a:xfrm>
        </p:spPr>
        <p:txBody>
          <a:bodyPr>
            <a:normAutofit/>
          </a:bodyPr>
          <a:lstStyle/>
          <a:p>
            <a:r>
              <a:rPr lang="es-ES" sz="4200" b="1">
                <a:solidFill>
                  <a:srgbClr val="FFFFFF"/>
                </a:solidFill>
              </a:rPr>
              <a:t>Incidencia delictiva en perspectiva y análisis comparado</a:t>
            </a:r>
            <a:endParaRPr lang="es-MX" sz="4200" b="1">
              <a:solidFill>
                <a:srgbClr val="FFFFFF"/>
              </a:solidFill>
            </a:endParaRPr>
          </a:p>
        </p:txBody>
      </p:sp>
      <p:sp>
        <p:nvSpPr>
          <p:cNvPr id="3" name="Subtítulo 2">
            <a:extLst>
              <a:ext uri="{FF2B5EF4-FFF2-40B4-BE49-F238E27FC236}">
                <a16:creationId xmlns:a16="http://schemas.microsoft.com/office/drawing/2014/main" id="{DCC50F5C-546E-484B-B819-A5DAEE9E30BE}"/>
              </a:ext>
            </a:extLst>
          </p:cNvPr>
          <p:cNvSpPr>
            <a:spLocks noGrp="1"/>
          </p:cNvSpPr>
          <p:nvPr>
            <p:ph type="subTitle" idx="1"/>
          </p:nvPr>
        </p:nvSpPr>
        <p:spPr>
          <a:xfrm>
            <a:off x="838200" y="3800209"/>
            <a:ext cx="4467792" cy="2410198"/>
          </a:xfrm>
        </p:spPr>
        <p:txBody>
          <a:bodyPr>
            <a:normAutofit/>
          </a:bodyPr>
          <a:lstStyle/>
          <a:p>
            <a:endParaRPr lang="es-ES">
              <a:solidFill>
                <a:srgbClr val="FFFFFF"/>
              </a:solidFill>
              <a:latin typeface="Amasis MT Pro" panose="02040504050005020304" pitchFamily="18" charset="0"/>
            </a:endParaRPr>
          </a:p>
          <a:p>
            <a:endParaRPr lang="es-ES">
              <a:solidFill>
                <a:srgbClr val="FFFFFF"/>
              </a:solidFill>
              <a:latin typeface="Amasis MT Pro" panose="02040504050005020304" pitchFamily="18" charset="0"/>
            </a:endParaRPr>
          </a:p>
          <a:p>
            <a:r>
              <a:rPr lang="es-ES">
                <a:solidFill>
                  <a:srgbClr val="FFFFFF"/>
                </a:solidFill>
                <a:latin typeface="Amasis MT Pro" panose="02040504050005020304" pitchFamily="18" charset="0"/>
              </a:rPr>
              <a:t>Dra.  Erika Tapia Nava</a:t>
            </a:r>
          </a:p>
          <a:p>
            <a:r>
              <a:rPr lang="es-ES">
                <a:solidFill>
                  <a:srgbClr val="FFFFFF"/>
                </a:solidFill>
                <a:latin typeface="Amasis MT Pro" panose="02040504050005020304" pitchFamily="18" charset="0"/>
              </a:rPr>
              <a:t>UNAM</a:t>
            </a:r>
            <a:endParaRPr lang="es-MX">
              <a:solidFill>
                <a:srgbClr val="FFFFFF"/>
              </a:solidFill>
              <a:latin typeface="Amasis MT Pro" panose="02040504050005020304" pitchFamily="18" charset="0"/>
            </a:endParaRPr>
          </a:p>
        </p:txBody>
      </p:sp>
      <p:sp>
        <p:nvSpPr>
          <p:cNvPr id="45" name="Oval 36">
            <a:extLst>
              <a:ext uri="{FF2B5EF4-FFF2-40B4-BE49-F238E27FC236}">
                <a16:creationId xmlns:a16="http://schemas.microsoft.com/office/drawing/2014/main" id="{9EE6F773-742A-491A-9A00-A2A150DF50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29419" y="366810"/>
            <a:ext cx="6124381" cy="612438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descr="Pintura abstracta colorida">
            <a:extLst>
              <a:ext uri="{FF2B5EF4-FFF2-40B4-BE49-F238E27FC236}">
                <a16:creationId xmlns:a16="http://schemas.microsoft.com/office/drawing/2014/main" id="{3D1DEA36-1E98-4E60-8AEE-FF0D0783139D}"/>
              </a:ext>
            </a:extLst>
          </p:cNvPr>
          <p:cNvPicPr>
            <a:picLocks noChangeAspect="1"/>
          </p:cNvPicPr>
          <p:nvPr/>
        </p:nvPicPr>
        <p:blipFill rotWithShape="1">
          <a:blip r:embed="rId2"/>
          <a:srcRect l="20016" r="10932" b="-1"/>
          <a:stretch/>
        </p:blipFill>
        <p:spPr>
          <a:xfrm>
            <a:off x="6152802" y="1374798"/>
            <a:ext cx="4250047" cy="4108404"/>
          </a:xfrm>
          <a:custGeom>
            <a:avLst/>
            <a:gdLst/>
            <a:ahLst/>
            <a:cxnLst/>
            <a:rect l="l" t="t" r="r" b="b"/>
            <a:pathLst>
              <a:path w="4273177" h="4470400">
                <a:moveTo>
                  <a:pt x="75080" y="0"/>
                </a:moveTo>
                <a:lnTo>
                  <a:pt x="4198097" y="0"/>
                </a:lnTo>
                <a:cubicBezTo>
                  <a:pt x="4239563" y="0"/>
                  <a:pt x="4273177" y="33614"/>
                  <a:pt x="4273177" y="75080"/>
                </a:cubicBezTo>
                <a:lnTo>
                  <a:pt x="4273177" y="4395320"/>
                </a:lnTo>
                <a:cubicBezTo>
                  <a:pt x="4273177" y="4436786"/>
                  <a:pt x="4239563" y="4470400"/>
                  <a:pt x="4198097" y="4470400"/>
                </a:cubicBezTo>
                <a:lnTo>
                  <a:pt x="75080" y="4470400"/>
                </a:lnTo>
                <a:cubicBezTo>
                  <a:pt x="33614" y="4470400"/>
                  <a:pt x="0" y="4436786"/>
                  <a:pt x="0" y="4395320"/>
                </a:cubicBezTo>
                <a:lnTo>
                  <a:pt x="0" y="75080"/>
                </a:lnTo>
                <a:cubicBezTo>
                  <a:pt x="0" y="33614"/>
                  <a:pt x="33614" y="0"/>
                  <a:pt x="75080" y="0"/>
                </a:cubicBezTo>
                <a:close/>
              </a:path>
            </a:pathLst>
          </a:custGeom>
        </p:spPr>
      </p:pic>
    </p:spTree>
    <p:extLst>
      <p:ext uri="{BB962C8B-B14F-4D97-AF65-F5344CB8AC3E}">
        <p14:creationId xmlns:p14="http://schemas.microsoft.com/office/powerpoint/2010/main" val="14497782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37543A-6020-4505-A233-C9DB4BF740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35B16301-FB18-48BA-A6DD-C37CAF6F9A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BF59432E-9B3F-444D-B98A-D79A874AC5CD}"/>
              </a:ext>
            </a:extLst>
          </p:cNvPr>
          <p:cNvSpPr>
            <a:spLocks noGrp="1"/>
          </p:cNvSpPr>
          <p:nvPr>
            <p:ph idx="1"/>
          </p:nvPr>
        </p:nvSpPr>
        <p:spPr>
          <a:xfrm>
            <a:off x="838200" y="1825625"/>
            <a:ext cx="5558489" cy="3676541"/>
          </a:xfrm>
        </p:spPr>
        <p:txBody>
          <a:bodyPr>
            <a:normAutofit/>
          </a:bodyPr>
          <a:lstStyle/>
          <a:p>
            <a:endParaRPr lang="es-MX" dirty="0"/>
          </a:p>
        </p:txBody>
      </p:sp>
      <p:sp>
        <p:nvSpPr>
          <p:cNvPr id="12" name="Oval 11">
            <a:extLst>
              <a:ext uri="{FF2B5EF4-FFF2-40B4-BE49-F238E27FC236}">
                <a16:creationId xmlns:a16="http://schemas.microsoft.com/office/drawing/2014/main" id="{C3C0D90E-074A-4F52-9B11-B52BEF4BCB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Block Arc 13">
            <a:extLst>
              <a:ext uri="{FF2B5EF4-FFF2-40B4-BE49-F238E27FC236}">
                <a16:creationId xmlns:a16="http://schemas.microsoft.com/office/drawing/2014/main" id="{CABBD4C1-E6F8-46F6-8152-A8A97490B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Freeform: Shape 15">
            <a:extLst>
              <a:ext uri="{FF2B5EF4-FFF2-40B4-BE49-F238E27FC236}">
                <a16:creationId xmlns:a16="http://schemas.microsoft.com/office/drawing/2014/main" id="{83BA5EF5-1FE9-4BF9-83BB-269BCDDF61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8" name="Straight Connector 17">
            <a:extLst>
              <a:ext uri="{FF2B5EF4-FFF2-40B4-BE49-F238E27FC236}">
                <a16:creationId xmlns:a16="http://schemas.microsoft.com/office/drawing/2014/main" id="{4B3BCACB-5880-460B-9606-8C433A9AF9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8853921-7BC9-4BDE-ACAB-133C683C8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Arc 21">
            <a:extLst>
              <a:ext uri="{FF2B5EF4-FFF2-40B4-BE49-F238E27FC236}">
                <a16:creationId xmlns:a16="http://schemas.microsoft.com/office/drawing/2014/main" id="{09192968-3AE7-4470-A61C-97294BB927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Freeform: Shape 23">
            <a:extLst>
              <a:ext uri="{FF2B5EF4-FFF2-40B4-BE49-F238E27FC236}">
                <a16:creationId xmlns:a16="http://schemas.microsoft.com/office/drawing/2014/main" id="{3AB72E55-43E4-4356-BFE8-E2102CB0B5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3" name="Marcador de contenido 4">
            <a:extLst>
              <a:ext uri="{FF2B5EF4-FFF2-40B4-BE49-F238E27FC236}">
                <a16:creationId xmlns:a16="http://schemas.microsoft.com/office/drawing/2014/main" id="{9B5A0939-CCA4-475F-955B-370FF77633FD}"/>
              </a:ext>
            </a:extLst>
          </p:cNvPr>
          <p:cNvGraphicFramePr>
            <a:graphicFrameLocks/>
          </p:cNvGraphicFramePr>
          <p:nvPr>
            <p:extLst>
              <p:ext uri="{D42A27DB-BD31-4B8C-83A1-F6EECF244321}">
                <p14:modId xmlns:p14="http://schemas.microsoft.com/office/powerpoint/2010/main" val="2247842522"/>
              </p:ext>
            </p:extLst>
          </p:nvPr>
        </p:nvGraphicFramePr>
        <p:xfrm>
          <a:off x="988852" y="2412124"/>
          <a:ext cx="5107147" cy="2380593"/>
        </p:xfrm>
        <a:graphic>
          <a:graphicData uri="http://schemas.openxmlformats.org/drawingml/2006/table">
            <a:tbl>
              <a:tblPr/>
              <a:tblGrid>
                <a:gridCol w="3759730">
                  <a:extLst>
                    <a:ext uri="{9D8B030D-6E8A-4147-A177-3AD203B41FA5}">
                      <a16:colId xmlns:a16="http://schemas.microsoft.com/office/drawing/2014/main" val="356466586"/>
                    </a:ext>
                  </a:extLst>
                </a:gridCol>
                <a:gridCol w="1347417">
                  <a:extLst>
                    <a:ext uri="{9D8B030D-6E8A-4147-A177-3AD203B41FA5}">
                      <a16:colId xmlns:a16="http://schemas.microsoft.com/office/drawing/2014/main" val="3876752377"/>
                    </a:ext>
                  </a:extLst>
                </a:gridCol>
              </a:tblGrid>
              <a:tr h="763343">
                <a:tc>
                  <a:txBody>
                    <a:bodyPr/>
                    <a:lstStyle/>
                    <a:p>
                      <a:pPr algn="ctr" fontAlgn="ctr"/>
                      <a:r>
                        <a:rPr lang="es-ES" sz="1200" b="1" i="0" u="none" strike="noStrike">
                          <a:solidFill>
                            <a:srgbClr val="FFFFFF"/>
                          </a:solidFill>
                          <a:effectLst/>
                          <a:latin typeface="Montserrat" panose="00000500000000000000" pitchFamily="2" charset="0"/>
                        </a:rPr>
                        <a:t>Total de delitos contra la libertad personal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00C0C"/>
                    </a:solidFill>
                  </a:tcPr>
                </a:tc>
                <a:tc>
                  <a:txBody>
                    <a:bodyPr/>
                    <a:lstStyle/>
                    <a:p>
                      <a:pPr algn="r" fontAlgn="ctr"/>
                      <a:r>
                        <a:rPr lang="es-MX" sz="1200" b="1" i="0" u="none" strike="noStrike">
                          <a:solidFill>
                            <a:srgbClr val="FFFFFF"/>
                          </a:solidFill>
                          <a:effectLst/>
                          <a:latin typeface="Montserrat" panose="00000500000000000000" pitchFamily="2" charset="0"/>
                        </a:rPr>
                        <a:t>21,931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00C0C"/>
                    </a:solidFill>
                  </a:tcPr>
                </a:tc>
                <a:extLst>
                  <a:ext uri="{0D108BD9-81ED-4DB2-BD59-A6C34878D82A}">
                    <a16:rowId xmlns:a16="http://schemas.microsoft.com/office/drawing/2014/main" val="3534330103"/>
                  </a:ext>
                </a:extLst>
              </a:tr>
              <a:tr h="323450">
                <a:tc>
                  <a:txBody>
                    <a:bodyPr/>
                    <a:lstStyle/>
                    <a:p>
                      <a:pPr algn="l" fontAlgn="ctr"/>
                      <a:r>
                        <a:rPr lang="es-MX" sz="1200" b="0" i="0" u="none" strike="noStrike" dirty="0">
                          <a:solidFill>
                            <a:srgbClr val="000000"/>
                          </a:solidFill>
                          <a:effectLst/>
                          <a:latin typeface="Montserrat" panose="00000500000000000000" pitchFamily="2" charset="0"/>
                        </a:rPr>
                        <a:t>Secuestro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Montserrat" panose="00000500000000000000" pitchFamily="2" charset="0"/>
                        </a:rPr>
                        <a:t>625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02959177"/>
                  </a:ext>
                </a:extLst>
              </a:tr>
              <a:tr h="323450">
                <a:tc>
                  <a:txBody>
                    <a:bodyPr/>
                    <a:lstStyle/>
                    <a:p>
                      <a:pPr algn="l" fontAlgn="ctr"/>
                      <a:r>
                        <a:rPr lang="es-MX" sz="1200" b="0" i="0" u="none" strike="noStrike">
                          <a:solidFill>
                            <a:srgbClr val="000000"/>
                          </a:solidFill>
                          <a:effectLst/>
                          <a:latin typeface="Montserrat" panose="00000500000000000000" pitchFamily="2" charset="0"/>
                        </a:rPr>
                        <a:t>Tráfico de menores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29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2076590"/>
                  </a:ext>
                </a:extLst>
              </a:tr>
              <a:tr h="323450">
                <a:tc>
                  <a:txBody>
                    <a:bodyPr/>
                    <a:lstStyle/>
                    <a:p>
                      <a:pPr algn="l" fontAlgn="ctr"/>
                      <a:r>
                        <a:rPr lang="es-MX" sz="1200" b="0" i="0" u="none" strike="noStrike">
                          <a:solidFill>
                            <a:srgbClr val="000000"/>
                          </a:solidFill>
                          <a:effectLst/>
                          <a:latin typeface="Montserrat" panose="00000500000000000000" pitchFamily="2" charset="0"/>
                        </a:rPr>
                        <a:t>Rapto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Montserrat" panose="00000500000000000000" pitchFamily="2" charset="0"/>
                        </a:rPr>
                        <a:t>126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93500980"/>
                  </a:ext>
                </a:extLst>
              </a:tr>
              <a:tr h="646900">
                <a:tc>
                  <a:txBody>
                    <a:bodyPr/>
                    <a:lstStyle/>
                    <a:p>
                      <a:pPr algn="l" fontAlgn="ctr"/>
                      <a:r>
                        <a:rPr lang="es-ES" sz="1200" b="0" i="0" u="none" strike="noStrike" dirty="0">
                          <a:solidFill>
                            <a:srgbClr val="000000"/>
                          </a:solidFill>
                          <a:effectLst/>
                          <a:latin typeface="Montserrat" panose="00000500000000000000" pitchFamily="2" charset="0"/>
                        </a:rPr>
                        <a:t>Otros delitos que atentan contra la libertad personal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Montserrat" panose="00000500000000000000" pitchFamily="2" charset="0"/>
                        </a:rPr>
                        <a:t>21,151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36358533"/>
                  </a:ext>
                </a:extLst>
              </a:tr>
            </a:tbl>
          </a:graphicData>
        </a:graphic>
      </p:graphicFrame>
      <p:graphicFrame>
        <p:nvGraphicFramePr>
          <p:cNvPr id="15" name="Tabla 14">
            <a:extLst>
              <a:ext uri="{FF2B5EF4-FFF2-40B4-BE49-F238E27FC236}">
                <a16:creationId xmlns:a16="http://schemas.microsoft.com/office/drawing/2014/main" id="{3A92EC4A-F5BF-4F41-995B-5609683F53F2}"/>
              </a:ext>
            </a:extLst>
          </p:cNvPr>
          <p:cNvGraphicFramePr>
            <a:graphicFrameLocks noGrp="1"/>
          </p:cNvGraphicFramePr>
          <p:nvPr>
            <p:extLst>
              <p:ext uri="{D42A27DB-BD31-4B8C-83A1-F6EECF244321}">
                <p14:modId xmlns:p14="http://schemas.microsoft.com/office/powerpoint/2010/main" val="3653107641"/>
              </p:ext>
            </p:extLst>
          </p:nvPr>
        </p:nvGraphicFramePr>
        <p:xfrm>
          <a:off x="6684736" y="1418897"/>
          <a:ext cx="4918685" cy="2629501"/>
        </p:xfrm>
        <a:graphic>
          <a:graphicData uri="http://schemas.openxmlformats.org/drawingml/2006/table">
            <a:tbl>
              <a:tblPr/>
              <a:tblGrid>
                <a:gridCol w="3300325">
                  <a:extLst>
                    <a:ext uri="{9D8B030D-6E8A-4147-A177-3AD203B41FA5}">
                      <a16:colId xmlns:a16="http://schemas.microsoft.com/office/drawing/2014/main" val="2113824170"/>
                    </a:ext>
                  </a:extLst>
                </a:gridCol>
                <a:gridCol w="1618360">
                  <a:extLst>
                    <a:ext uri="{9D8B030D-6E8A-4147-A177-3AD203B41FA5}">
                      <a16:colId xmlns:a16="http://schemas.microsoft.com/office/drawing/2014/main" val="344338457"/>
                    </a:ext>
                  </a:extLst>
                </a:gridCol>
              </a:tblGrid>
              <a:tr h="708850">
                <a:tc>
                  <a:txBody>
                    <a:bodyPr/>
                    <a:lstStyle/>
                    <a:p>
                      <a:pPr algn="ctr" fontAlgn="ctr"/>
                      <a:r>
                        <a:rPr lang="es-ES" sz="1200" b="1" i="0" u="none" strike="noStrike" dirty="0">
                          <a:solidFill>
                            <a:srgbClr val="FFFFFF"/>
                          </a:solidFill>
                          <a:effectLst/>
                          <a:latin typeface="Montserrat" panose="00000500000000000000" pitchFamily="2" charset="0"/>
                        </a:rPr>
                        <a:t>Total de delitos contra el patrimonio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00C0C"/>
                    </a:solidFill>
                  </a:tcPr>
                </a:tc>
                <a:tc>
                  <a:txBody>
                    <a:bodyPr/>
                    <a:lstStyle/>
                    <a:p>
                      <a:pPr algn="r" fontAlgn="ctr"/>
                      <a:r>
                        <a:rPr lang="es-MX" sz="1200" b="1" i="0" u="none" strike="noStrike">
                          <a:solidFill>
                            <a:srgbClr val="FFFFFF"/>
                          </a:solidFill>
                          <a:effectLst/>
                          <a:latin typeface="Montserrat" panose="00000500000000000000" pitchFamily="2" charset="0"/>
                        </a:rPr>
                        <a:t>928,373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00C0C"/>
                    </a:solidFill>
                  </a:tcPr>
                </a:tc>
                <a:extLst>
                  <a:ext uri="{0D108BD9-81ED-4DB2-BD59-A6C34878D82A}">
                    <a16:rowId xmlns:a16="http://schemas.microsoft.com/office/drawing/2014/main" val="259293016"/>
                  </a:ext>
                </a:extLst>
              </a:tr>
              <a:tr h="220258">
                <a:tc>
                  <a:txBody>
                    <a:bodyPr/>
                    <a:lstStyle/>
                    <a:p>
                      <a:pPr algn="l" fontAlgn="ctr"/>
                      <a:r>
                        <a:rPr lang="es-MX" sz="1200" b="0" i="0" u="none" strike="noStrike" dirty="0">
                          <a:solidFill>
                            <a:srgbClr val="000000"/>
                          </a:solidFill>
                          <a:effectLst/>
                          <a:latin typeface="Montserrat" panose="00000500000000000000" pitchFamily="2" charset="0"/>
                        </a:rPr>
                        <a:t>Robo 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609,237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47214751"/>
                  </a:ext>
                </a:extLst>
              </a:tr>
              <a:tr h="220258">
                <a:tc>
                  <a:txBody>
                    <a:bodyPr/>
                    <a:lstStyle/>
                    <a:p>
                      <a:pPr algn="l" fontAlgn="ctr"/>
                      <a:r>
                        <a:rPr lang="es-MX" sz="1200" b="0" i="0" u="none" strike="noStrike">
                          <a:solidFill>
                            <a:srgbClr val="000000"/>
                          </a:solidFill>
                          <a:effectLst/>
                          <a:latin typeface="Montserrat" panose="00000500000000000000" pitchFamily="2" charset="0"/>
                        </a:rPr>
                        <a:t>Fraude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95,197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90292059"/>
                  </a:ext>
                </a:extLst>
              </a:tr>
              <a:tr h="220258">
                <a:tc>
                  <a:txBody>
                    <a:bodyPr/>
                    <a:lstStyle/>
                    <a:p>
                      <a:pPr algn="l" fontAlgn="ctr"/>
                      <a:r>
                        <a:rPr lang="es-MX" sz="1200" b="0" i="0" u="none" strike="noStrike">
                          <a:solidFill>
                            <a:srgbClr val="000000"/>
                          </a:solidFill>
                          <a:effectLst/>
                          <a:latin typeface="Montserrat" panose="00000500000000000000" pitchFamily="2" charset="0"/>
                        </a:rPr>
                        <a:t>Abuso de confianza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30,492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848588055"/>
                  </a:ext>
                </a:extLst>
              </a:tr>
              <a:tr h="220258">
                <a:tc>
                  <a:txBody>
                    <a:bodyPr/>
                    <a:lstStyle/>
                    <a:p>
                      <a:pPr algn="l" fontAlgn="ctr"/>
                      <a:r>
                        <a:rPr lang="es-MX" sz="1200" b="0" i="0" u="none" strike="noStrike">
                          <a:solidFill>
                            <a:srgbClr val="000000"/>
                          </a:solidFill>
                          <a:effectLst/>
                          <a:latin typeface="Montserrat" panose="00000500000000000000" pitchFamily="2" charset="0"/>
                        </a:rPr>
                        <a:t>Extorsión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8,827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6266262"/>
                  </a:ext>
                </a:extLst>
              </a:tr>
              <a:tr h="220258">
                <a:tc>
                  <a:txBody>
                    <a:bodyPr/>
                    <a:lstStyle/>
                    <a:p>
                      <a:pPr algn="l" fontAlgn="ctr"/>
                      <a:r>
                        <a:rPr lang="es-MX" sz="1200" b="0" i="0" u="none" strike="noStrike" dirty="0">
                          <a:solidFill>
                            <a:srgbClr val="000000"/>
                          </a:solidFill>
                          <a:effectLst/>
                          <a:latin typeface="Montserrat" panose="00000500000000000000" pitchFamily="2" charset="0"/>
                        </a:rPr>
                        <a:t>Daño a la propiedad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137,974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607591379"/>
                  </a:ext>
                </a:extLst>
              </a:tr>
              <a:tr h="220258">
                <a:tc>
                  <a:txBody>
                    <a:bodyPr/>
                    <a:lstStyle/>
                    <a:p>
                      <a:pPr algn="l" fontAlgn="ctr"/>
                      <a:r>
                        <a:rPr lang="es-MX" sz="1200" b="0" i="0" u="none" strike="noStrike" dirty="0">
                          <a:solidFill>
                            <a:srgbClr val="000000"/>
                          </a:solidFill>
                          <a:effectLst/>
                          <a:latin typeface="Montserrat" panose="00000500000000000000" pitchFamily="2" charset="0"/>
                        </a:rPr>
                        <a:t>Despojo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32,605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53972980"/>
                  </a:ext>
                </a:extLst>
              </a:tr>
              <a:tr h="599103">
                <a:tc>
                  <a:txBody>
                    <a:bodyPr/>
                    <a:lstStyle/>
                    <a:p>
                      <a:pPr algn="l" fontAlgn="ctr"/>
                      <a:r>
                        <a:rPr lang="es-ES" sz="1200" b="0" i="0" u="none" strike="noStrike" dirty="0">
                          <a:solidFill>
                            <a:srgbClr val="000000"/>
                          </a:solidFill>
                          <a:effectLst/>
                          <a:latin typeface="Montserrat" panose="00000500000000000000" pitchFamily="2" charset="0"/>
                        </a:rPr>
                        <a:t>Otros delitos contra el patrimonio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Montserrat" panose="00000500000000000000" pitchFamily="2" charset="0"/>
                        </a:rPr>
                        <a:t>14,041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677789903"/>
                  </a:ext>
                </a:extLst>
              </a:tr>
            </a:tbl>
          </a:graphicData>
        </a:graphic>
      </p:graphicFrame>
      <p:sp>
        <p:nvSpPr>
          <p:cNvPr id="17" name="Título 16">
            <a:extLst>
              <a:ext uri="{FF2B5EF4-FFF2-40B4-BE49-F238E27FC236}">
                <a16:creationId xmlns:a16="http://schemas.microsoft.com/office/drawing/2014/main" id="{89F45DD5-0F63-482A-82E2-5827B516EF16}"/>
              </a:ext>
            </a:extLst>
          </p:cNvPr>
          <p:cNvSpPr txBox="1">
            <a:spLocks noGrp="1"/>
          </p:cNvSpPr>
          <p:nvPr>
            <p:ph type="title"/>
          </p:nvPr>
        </p:nvSpPr>
        <p:spPr>
          <a:xfrm>
            <a:off x="709448" y="732441"/>
            <a:ext cx="5975288" cy="590931"/>
          </a:xfrm>
          <a:prstGeom prst="rect">
            <a:avLst/>
          </a:prstGeom>
          <a:noFill/>
        </p:spPr>
        <p:txBody>
          <a:bodyPr wrap="square" rtlCol="0">
            <a:spAutoFit/>
          </a:bodyPr>
          <a:lstStyle/>
          <a:p>
            <a:r>
              <a:rPr lang="es-ES" sz="1800" b="1" dirty="0"/>
              <a:t>Incidencia delictiva del fuero común, 2021. </a:t>
            </a:r>
          </a:p>
          <a:p>
            <a:r>
              <a:rPr lang="es-ES" sz="1800" b="1" dirty="0"/>
              <a:t>Clasificación de delitos</a:t>
            </a:r>
            <a:r>
              <a:rPr lang="es-ES" sz="1800" dirty="0"/>
              <a:t>. </a:t>
            </a:r>
            <a:endParaRPr lang="es-MX" sz="1800" dirty="0"/>
          </a:p>
        </p:txBody>
      </p:sp>
      <p:sp>
        <p:nvSpPr>
          <p:cNvPr id="19" name="CuadroTexto 18">
            <a:extLst>
              <a:ext uri="{FF2B5EF4-FFF2-40B4-BE49-F238E27FC236}">
                <a16:creationId xmlns:a16="http://schemas.microsoft.com/office/drawing/2014/main" id="{A6C249D4-8888-422D-8434-A80BEB5797A3}"/>
              </a:ext>
            </a:extLst>
          </p:cNvPr>
          <p:cNvSpPr txBox="1"/>
          <p:nvPr/>
        </p:nvSpPr>
        <p:spPr>
          <a:xfrm>
            <a:off x="555709" y="6346965"/>
            <a:ext cx="6096000" cy="246221"/>
          </a:xfrm>
          <a:prstGeom prst="rect">
            <a:avLst/>
          </a:prstGeom>
          <a:noFill/>
        </p:spPr>
        <p:txBody>
          <a:bodyPr wrap="square">
            <a:spAutoFit/>
          </a:bodyPr>
          <a:lstStyle/>
          <a:p>
            <a:r>
              <a:rPr lang="es-ES" sz="1000" dirty="0"/>
              <a:t>Fuente: Secretariado Ejecutivo del Sistema Nacional de Seguridad Pública</a:t>
            </a:r>
            <a:endParaRPr lang="es-MX" sz="1000" dirty="0"/>
          </a:p>
        </p:txBody>
      </p:sp>
    </p:spTree>
    <p:extLst>
      <p:ext uri="{BB962C8B-B14F-4D97-AF65-F5344CB8AC3E}">
        <p14:creationId xmlns:p14="http://schemas.microsoft.com/office/powerpoint/2010/main" val="66628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a:extLst>
              <a:ext uri="{FF2B5EF4-FFF2-40B4-BE49-F238E27FC236}">
                <a16:creationId xmlns:a16="http://schemas.microsoft.com/office/drawing/2014/main" id="{3159759B-F2D8-45E8-B0DD-2B1A77C16B87}"/>
              </a:ext>
            </a:extLst>
          </p:cNvPr>
          <p:cNvGraphicFramePr>
            <a:graphicFrameLocks noGrp="1"/>
          </p:cNvGraphicFramePr>
          <p:nvPr>
            <p:ph idx="1"/>
            <p:extLst>
              <p:ext uri="{D42A27DB-BD31-4B8C-83A1-F6EECF244321}">
                <p14:modId xmlns:p14="http://schemas.microsoft.com/office/powerpoint/2010/main" val="329840072"/>
              </p:ext>
            </p:extLst>
          </p:nvPr>
        </p:nvGraphicFramePr>
        <p:xfrm>
          <a:off x="1003300" y="1813034"/>
          <a:ext cx="4483100" cy="2376509"/>
        </p:xfrm>
        <a:graphic>
          <a:graphicData uri="http://schemas.openxmlformats.org/drawingml/2006/table">
            <a:tbl>
              <a:tblPr/>
              <a:tblGrid>
                <a:gridCol w="3300325">
                  <a:extLst>
                    <a:ext uri="{9D8B030D-6E8A-4147-A177-3AD203B41FA5}">
                      <a16:colId xmlns:a16="http://schemas.microsoft.com/office/drawing/2014/main" val="3188704592"/>
                    </a:ext>
                  </a:extLst>
                </a:gridCol>
                <a:gridCol w="1182775">
                  <a:extLst>
                    <a:ext uri="{9D8B030D-6E8A-4147-A177-3AD203B41FA5}">
                      <a16:colId xmlns:a16="http://schemas.microsoft.com/office/drawing/2014/main" val="4079636844"/>
                    </a:ext>
                  </a:extLst>
                </a:gridCol>
              </a:tblGrid>
              <a:tr h="1149689">
                <a:tc>
                  <a:txBody>
                    <a:bodyPr/>
                    <a:lstStyle/>
                    <a:p>
                      <a:pPr algn="ctr" fontAlgn="ctr"/>
                      <a:r>
                        <a:rPr lang="es-ES" sz="1200" b="1" i="0" u="none" strike="noStrike">
                          <a:solidFill>
                            <a:srgbClr val="FFFFFF"/>
                          </a:solidFill>
                          <a:effectLst/>
                          <a:latin typeface="Montserrat" panose="00000500000000000000" pitchFamily="2" charset="0"/>
                        </a:rPr>
                        <a:t>Total de delitos contra la familia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00C0C"/>
                    </a:solidFill>
                  </a:tcPr>
                </a:tc>
                <a:tc>
                  <a:txBody>
                    <a:bodyPr/>
                    <a:lstStyle/>
                    <a:p>
                      <a:pPr algn="r" fontAlgn="ctr"/>
                      <a:r>
                        <a:rPr lang="es-MX" sz="1200" b="1" i="0" u="none" strike="noStrike">
                          <a:solidFill>
                            <a:srgbClr val="FFFFFF"/>
                          </a:solidFill>
                          <a:effectLst/>
                          <a:latin typeface="Montserrat" panose="00000500000000000000" pitchFamily="2" charset="0"/>
                        </a:rPr>
                        <a:t>295,412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00C0C"/>
                    </a:solidFill>
                  </a:tcPr>
                </a:tc>
                <a:extLst>
                  <a:ext uri="{0D108BD9-81ED-4DB2-BD59-A6C34878D82A}">
                    <a16:rowId xmlns:a16="http://schemas.microsoft.com/office/drawing/2014/main" val="1942515932"/>
                  </a:ext>
                </a:extLst>
              </a:tr>
              <a:tr h="238125">
                <a:tc>
                  <a:txBody>
                    <a:bodyPr/>
                    <a:lstStyle/>
                    <a:p>
                      <a:pPr algn="l" fontAlgn="ctr"/>
                      <a:r>
                        <a:rPr lang="es-MX" sz="1200" b="0" i="0" u="none" strike="noStrike">
                          <a:solidFill>
                            <a:srgbClr val="000000"/>
                          </a:solidFill>
                          <a:effectLst/>
                          <a:latin typeface="Montserrat" panose="00000500000000000000" pitchFamily="2" charset="0"/>
                        </a:rPr>
                        <a:t>Violencia familiar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253,739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720657470"/>
                  </a:ext>
                </a:extLst>
              </a:tr>
              <a:tr h="238125">
                <a:tc>
                  <a:txBody>
                    <a:bodyPr/>
                    <a:lstStyle/>
                    <a:p>
                      <a:pPr algn="l" fontAlgn="ctr"/>
                      <a:r>
                        <a:rPr lang="es-ES" sz="1200" b="0" i="0" u="none" strike="noStrike" dirty="0">
                          <a:solidFill>
                            <a:srgbClr val="000000"/>
                          </a:solidFill>
                          <a:effectLst/>
                          <a:latin typeface="Montserrat" panose="00000500000000000000" pitchFamily="2" charset="0"/>
                        </a:rPr>
                        <a:t>Violencia de género en todas sus modalidades distinta a la violencia familiar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Montserrat" panose="00000500000000000000" pitchFamily="2" charset="0"/>
                        </a:rPr>
                        <a:t>4,186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775409293"/>
                  </a:ext>
                </a:extLst>
              </a:tr>
              <a:tr h="238125">
                <a:tc>
                  <a:txBody>
                    <a:bodyPr/>
                    <a:lstStyle/>
                    <a:p>
                      <a:pPr algn="l" fontAlgn="ctr"/>
                      <a:r>
                        <a:rPr lang="es-ES" sz="1200" b="0" i="0" u="none" strike="noStrike">
                          <a:solidFill>
                            <a:srgbClr val="000000"/>
                          </a:solidFill>
                          <a:effectLst/>
                          <a:latin typeface="Montserrat" panose="00000500000000000000" pitchFamily="2" charset="0"/>
                        </a:rPr>
                        <a:t>Incumplimiento de obligaciones de asistencia familiar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23,284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258503419"/>
                  </a:ext>
                </a:extLst>
              </a:tr>
              <a:tr h="238125">
                <a:tc>
                  <a:txBody>
                    <a:bodyPr/>
                    <a:lstStyle/>
                    <a:p>
                      <a:pPr algn="l" fontAlgn="ctr"/>
                      <a:r>
                        <a:rPr lang="es-ES" sz="1200" b="0" i="0" u="none" strike="noStrike">
                          <a:solidFill>
                            <a:srgbClr val="000000"/>
                          </a:solidFill>
                          <a:effectLst/>
                          <a:latin typeface="Montserrat" panose="00000500000000000000" pitchFamily="2" charset="0"/>
                        </a:rPr>
                        <a:t>Otros delitos contra la familia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Montserrat" panose="00000500000000000000" pitchFamily="2" charset="0"/>
                        </a:rPr>
                        <a:t>14,203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53373984"/>
                  </a:ext>
                </a:extLst>
              </a:tr>
            </a:tbl>
          </a:graphicData>
        </a:graphic>
      </p:graphicFrame>
      <p:graphicFrame>
        <p:nvGraphicFramePr>
          <p:cNvPr id="6" name="Tabla 5">
            <a:extLst>
              <a:ext uri="{FF2B5EF4-FFF2-40B4-BE49-F238E27FC236}">
                <a16:creationId xmlns:a16="http://schemas.microsoft.com/office/drawing/2014/main" id="{4ED203EA-9CDB-4A4F-BDEF-417A0DD45E9F}"/>
              </a:ext>
            </a:extLst>
          </p:cNvPr>
          <p:cNvGraphicFramePr>
            <a:graphicFrameLocks noGrp="1"/>
          </p:cNvGraphicFramePr>
          <p:nvPr>
            <p:extLst>
              <p:ext uri="{D42A27DB-BD31-4B8C-83A1-F6EECF244321}">
                <p14:modId xmlns:p14="http://schemas.microsoft.com/office/powerpoint/2010/main" val="3145899781"/>
              </p:ext>
            </p:extLst>
          </p:nvPr>
        </p:nvGraphicFramePr>
        <p:xfrm>
          <a:off x="1003300" y="4639559"/>
          <a:ext cx="4657271" cy="1362075"/>
        </p:xfrm>
        <a:graphic>
          <a:graphicData uri="http://schemas.openxmlformats.org/drawingml/2006/table">
            <a:tbl>
              <a:tblPr/>
              <a:tblGrid>
                <a:gridCol w="3048000">
                  <a:extLst>
                    <a:ext uri="{9D8B030D-6E8A-4147-A177-3AD203B41FA5}">
                      <a16:colId xmlns:a16="http://schemas.microsoft.com/office/drawing/2014/main" val="606861387"/>
                    </a:ext>
                  </a:extLst>
                </a:gridCol>
                <a:gridCol w="1609271">
                  <a:extLst>
                    <a:ext uri="{9D8B030D-6E8A-4147-A177-3AD203B41FA5}">
                      <a16:colId xmlns:a16="http://schemas.microsoft.com/office/drawing/2014/main" val="2940358963"/>
                    </a:ext>
                  </a:extLst>
                </a:gridCol>
              </a:tblGrid>
              <a:tr h="647700">
                <a:tc>
                  <a:txBody>
                    <a:bodyPr/>
                    <a:lstStyle/>
                    <a:p>
                      <a:pPr algn="ctr" fontAlgn="ctr"/>
                      <a:r>
                        <a:rPr lang="es-ES" sz="1200" b="1" i="0" u="none" strike="noStrike" dirty="0">
                          <a:solidFill>
                            <a:srgbClr val="FFFFFF"/>
                          </a:solidFill>
                          <a:effectLst/>
                          <a:latin typeface="Montserrat" panose="00000500000000000000" pitchFamily="2" charset="0"/>
                        </a:rPr>
                        <a:t>Total de delitos contra la sociedad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00C0C"/>
                    </a:solidFill>
                  </a:tcPr>
                </a:tc>
                <a:tc>
                  <a:txBody>
                    <a:bodyPr/>
                    <a:lstStyle/>
                    <a:p>
                      <a:pPr algn="r" fontAlgn="ctr"/>
                      <a:r>
                        <a:rPr lang="es-MX" sz="1200" b="1" i="0" u="none" strike="noStrike">
                          <a:solidFill>
                            <a:srgbClr val="FFFFFF"/>
                          </a:solidFill>
                          <a:effectLst/>
                          <a:latin typeface="Montserrat" panose="00000500000000000000" pitchFamily="2" charset="0"/>
                        </a:rPr>
                        <a:t>11,457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00C0C"/>
                    </a:solidFill>
                  </a:tcPr>
                </a:tc>
                <a:extLst>
                  <a:ext uri="{0D108BD9-81ED-4DB2-BD59-A6C34878D82A}">
                    <a16:rowId xmlns:a16="http://schemas.microsoft.com/office/drawing/2014/main" val="2104298490"/>
                  </a:ext>
                </a:extLst>
              </a:tr>
              <a:tr h="238125">
                <a:tc>
                  <a:txBody>
                    <a:bodyPr/>
                    <a:lstStyle/>
                    <a:p>
                      <a:pPr algn="l" fontAlgn="ctr"/>
                      <a:r>
                        <a:rPr lang="es-MX" sz="1200" b="0" i="0" u="none" strike="noStrike" dirty="0">
                          <a:solidFill>
                            <a:srgbClr val="000000"/>
                          </a:solidFill>
                          <a:effectLst/>
                          <a:latin typeface="Montserrat" panose="00000500000000000000" pitchFamily="2" charset="0"/>
                        </a:rPr>
                        <a:t>Corrupción de menores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2,603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693731515"/>
                  </a:ext>
                </a:extLst>
              </a:tr>
              <a:tr h="238125">
                <a:tc>
                  <a:txBody>
                    <a:bodyPr/>
                    <a:lstStyle/>
                    <a:p>
                      <a:pPr algn="l" fontAlgn="ctr"/>
                      <a:r>
                        <a:rPr lang="es-MX" sz="1200" b="0" i="0" u="none" strike="noStrike" dirty="0">
                          <a:solidFill>
                            <a:srgbClr val="000000"/>
                          </a:solidFill>
                          <a:effectLst/>
                          <a:latin typeface="Montserrat" panose="00000500000000000000" pitchFamily="2" charset="0"/>
                        </a:rPr>
                        <a:t>Trata de personas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621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61450433"/>
                  </a:ext>
                </a:extLst>
              </a:tr>
              <a:tr h="238125">
                <a:tc>
                  <a:txBody>
                    <a:bodyPr/>
                    <a:lstStyle/>
                    <a:p>
                      <a:pPr algn="l" fontAlgn="ctr"/>
                      <a:r>
                        <a:rPr lang="es-ES" sz="1200" b="0" i="0" u="none" strike="noStrike" dirty="0">
                          <a:solidFill>
                            <a:srgbClr val="000000"/>
                          </a:solidFill>
                          <a:effectLst/>
                          <a:latin typeface="Montserrat" panose="00000500000000000000" pitchFamily="2" charset="0"/>
                        </a:rPr>
                        <a:t>Otros delitos contra la sociedad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Montserrat" panose="00000500000000000000" pitchFamily="2" charset="0"/>
                        </a:rPr>
                        <a:t>8,233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67891561"/>
                  </a:ext>
                </a:extLst>
              </a:tr>
            </a:tbl>
          </a:graphicData>
        </a:graphic>
      </p:graphicFrame>
      <p:graphicFrame>
        <p:nvGraphicFramePr>
          <p:cNvPr id="8" name="Tabla 7">
            <a:extLst>
              <a:ext uri="{FF2B5EF4-FFF2-40B4-BE49-F238E27FC236}">
                <a16:creationId xmlns:a16="http://schemas.microsoft.com/office/drawing/2014/main" id="{A7D7C5CB-AC2E-4ED6-B7CA-064F8769731A}"/>
              </a:ext>
            </a:extLst>
          </p:cNvPr>
          <p:cNvGraphicFramePr>
            <a:graphicFrameLocks noGrp="1"/>
          </p:cNvGraphicFramePr>
          <p:nvPr>
            <p:extLst>
              <p:ext uri="{D42A27DB-BD31-4B8C-83A1-F6EECF244321}">
                <p14:modId xmlns:p14="http://schemas.microsoft.com/office/powerpoint/2010/main" val="3322073477"/>
              </p:ext>
            </p:extLst>
          </p:nvPr>
        </p:nvGraphicFramePr>
        <p:xfrm>
          <a:off x="6870700" y="2162516"/>
          <a:ext cx="4483100" cy="3009900"/>
        </p:xfrm>
        <a:graphic>
          <a:graphicData uri="http://schemas.openxmlformats.org/drawingml/2006/table">
            <a:tbl>
              <a:tblPr/>
              <a:tblGrid>
                <a:gridCol w="3300325">
                  <a:extLst>
                    <a:ext uri="{9D8B030D-6E8A-4147-A177-3AD203B41FA5}">
                      <a16:colId xmlns:a16="http://schemas.microsoft.com/office/drawing/2014/main" val="2901276847"/>
                    </a:ext>
                  </a:extLst>
                </a:gridCol>
                <a:gridCol w="1182775">
                  <a:extLst>
                    <a:ext uri="{9D8B030D-6E8A-4147-A177-3AD203B41FA5}">
                      <a16:colId xmlns:a16="http://schemas.microsoft.com/office/drawing/2014/main" val="1842040454"/>
                    </a:ext>
                  </a:extLst>
                </a:gridCol>
              </a:tblGrid>
              <a:tr h="628650">
                <a:tc>
                  <a:txBody>
                    <a:bodyPr/>
                    <a:lstStyle/>
                    <a:p>
                      <a:pPr algn="ctr" fontAlgn="ctr"/>
                      <a:r>
                        <a:rPr lang="es-ES" sz="1200" b="1" i="0" u="none" strike="noStrike">
                          <a:solidFill>
                            <a:srgbClr val="FFFFFF"/>
                          </a:solidFill>
                          <a:effectLst/>
                          <a:latin typeface="Montserrat" panose="00000500000000000000" pitchFamily="2" charset="0"/>
                        </a:rPr>
                        <a:t>Total de delitos contra otros bienes jurídicos afectados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00C0C"/>
                    </a:solidFill>
                  </a:tcPr>
                </a:tc>
                <a:tc>
                  <a:txBody>
                    <a:bodyPr/>
                    <a:lstStyle/>
                    <a:p>
                      <a:pPr algn="r" fontAlgn="ctr"/>
                      <a:r>
                        <a:rPr lang="es-MX" sz="1200" b="1" i="0" u="none" strike="noStrike">
                          <a:solidFill>
                            <a:srgbClr val="FFFFFF"/>
                          </a:solidFill>
                          <a:effectLst/>
                          <a:latin typeface="Montserrat" panose="00000500000000000000" pitchFamily="2" charset="0"/>
                        </a:rPr>
                        <a:t>458,152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00C0C"/>
                    </a:solidFill>
                  </a:tcPr>
                </a:tc>
                <a:extLst>
                  <a:ext uri="{0D108BD9-81ED-4DB2-BD59-A6C34878D82A}">
                    <a16:rowId xmlns:a16="http://schemas.microsoft.com/office/drawing/2014/main" val="3726795530"/>
                  </a:ext>
                </a:extLst>
              </a:tr>
              <a:tr h="238125">
                <a:tc>
                  <a:txBody>
                    <a:bodyPr/>
                    <a:lstStyle/>
                    <a:p>
                      <a:pPr algn="l" fontAlgn="ctr"/>
                      <a:r>
                        <a:rPr lang="es-MX" sz="1200" b="0" i="0" u="none" strike="noStrike">
                          <a:solidFill>
                            <a:srgbClr val="000000"/>
                          </a:solidFill>
                          <a:effectLst/>
                          <a:latin typeface="Montserrat" panose="00000500000000000000" pitchFamily="2" charset="0"/>
                        </a:rPr>
                        <a:t>Narcomenudeo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82,270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801972149"/>
                  </a:ext>
                </a:extLst>
              </a:tr>
              <a:tr h="238125">
                <a:tc>
                  <a:txBody>
                    <a:bodyPr/>
                    <a:lstStyle/>
                    <a:p>
                      <a:pPr algn="l" fontAlgn="ctr"/>
                      <a:r>
                        <a:rPr lang="es-MX" sz="1200" b="0" i="0" u="none" strike="noStrike">
                          <a:solidFill>
                            <a:srgbClr val="000000"/>
                          </a:solidFill>
                          <a:effectLst/>
                          <a:latin typeface="Montserrat" panose="00000500000000000000" pitchFamily="2" charset="0"/>
                        </a:rPr>
                        <a:t>Amenazas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119,881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845452982"/>
                  </a:ext>
                </a:extLst>
              </a:tr>
              <a:tr h="238125">
                <a:tc>
                  <a:txBody>
                    <a:bodyPr/>
                    <a:lstStyle/>
                    <a:p>
                      <a:pPr algn="l" fontAlgn="ctr"/>
                      <a:r>
                        <a:rPr lang="es-MX" sz="1200" b="0" i="0" u="none" strike="noStrike">
                          <a:solidFill>
                            <a:srgbClr val="000000"/>
                          </a:solidFill>
                          <a:effectLst/>
                          <a:latin typeface="Montserrat" panose="00000500000000000000" pitchFamily="2" charset="0"/>
                        </a:rPr>
                        <a:t>Allanamiento de morada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13,876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10684183"/>
                  </a:ext>
                </a:extLst>
              </a:tr>
              <a:tr h="238125">
                <a:tc>
                  <a:txBody>
                    <a:bodyPr/>
                    <a:lstStyle/>
                    <a:p>
                      <a:pPr algn="l" fontAlgn="ctr"/>
                      <a:r>
                        <a:rPr lang="es-MX" sz="1200" b="0" i="0" u="none" strike="noStrike">
                          <a:solidFill>
                            <a:srgbClr val="000000"/>
                          </a:solidFill>
                          <a:effectLst/>
                          <a:latin typeface="Montserrat" panose="00000500000000000000" pitchFamily="2" charset="0"/>
                        </a:rPr>
                        <a:t>Evasión de presos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110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15475475"/>
                  </a:ext>
                </a:extLst>
              </a:tr>
              <a:tr h="238125">
                <a:tc>
                  <a:txBody>
                    <a:bodyPr/>
                    <a:lstStyle/>
                    <a:p>
                      <a:pPr algn="l" fontAlgn="ctr"/>
                      <a:r>
                        <a:rPr lang="es-MX" sz="1200" b="0" i="0" u="none" strike="noStrike">
                          <a:solidFill>
                            <a:srgbClr val="000000"/>
                          </a:solidFill>
                          <a:effectLst/>
                          <a:latin typeface="Montserrat" panose="00000500000000000000" pitchFamily="2" charset="0"/>
                        </a:rPr>
                        <a:t>Falsedad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3,799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310658824"/>
                  </a:ext>
                </a:extLst>
              </a:tr>
              <a:tr h="238125">
                <a:tc>
                  <a:txBody>
                    <a:bodyPr/>
                    <a:lstStyle/>
                    <a:p>
                      <a:pPr algn="l" fontAlgn="ctr"/>
                      <a:r>
                        <a:rPr lang="es-MX" sz="1200" b="0" i="0" u="none" strike="noStrike">
                          <a:solidFill>
                            <a:srgbClr val="000000"/>
                          </a:solidFill>
                          <a:effectLst/>
                          <a:latin typeface="Montserrat" panose="00000500000000000000" pitchFamily="2" charset="0"/>
                        </a:rPr>
                        <a:t>Falsificación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15,180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4732603"/>
                  </a:ext>
                </a:extLst>
              </a:tr>
              <a:tr h="238125">
                <a:tc>
                  <a:txBody>
                    <a:bodyPr/>
                    <a:lstStyle/>
                    <a:p>
                      <a:pPr algn="l" fontAlgn="ctr"/>
                      <a:r>
                        <a:rPr lang="es-MX" sz="1200" b="0" i="0" u="none" strike="noStrike">
                          <a:solidFill>
                            <a:srgbClr val="000000"/>
                          </a:solidFill>
                          <a:effectLst/>
                          <a:latin typeface="Montserrat" panose="00000500000000000000" pitchFamily="2" charset="0"/>
                        </a:rPr>
                        <a:t>Contra el medio ambiente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2,094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784400380"/>
                  </a:ext>
                </a:extLst>
              </a:tr>
              <a:tr h="238125">
                <a:tc>
                  <a:txBody>
                    <a:bodyPr/>
                    <a:lstStyle/>
                    <a:p>
                      <a:pPr algn="l" fontAlgn="ctr"/>
                      <a:r>
                        <a:rPr lang="es-MX" sz="1200" b="0" i="0" u="none" strike="noStrike">
                          <a:solidFill>
                            <a:srgbClr val="000000"/>
                          </a:solidFill>
                          <a:effectLst/>
                          <a:latin typeface="Montserrat" panose="00000500000000000000" pitchFamily="2" charset="0"/>
                        </a:rPr>
                        <a:t>Delitos cometidos por servidores públicos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21,510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725072778"/>
                  </a:ext>
                </a:extLst>
              </a:tr>
              <a:tr h="238125">
                <a:tc>
                  <a:txBody>
                    <a:bodyPr/>
                    <a:lstStyle/>
                    <a:p>
                      <a:pPr algn="l" fontAlgn="ctr"/>
                      <a:r>
                        <a:rPr lang="es-MX" sz="1200" b="0" i="0" u="none" strike="noStrike">
                          <a:solidFill>
                            <a:srgbClr val="000000"/>
                          </a:solidFill>
                          <a:effectLst/>
                          <a:latin typeface="Montserrat" panose="00000500000000000000" pitchFamily="2" charset="0"/>
                        </a:rPr>
                        <a:t>Electorales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3,448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785982672"/>
                  </a:ext>
                </a:extLst>
              </a:tr>
              <a:tr h="238125">
                <a:tc>
                  <a:txBody>
                    <a:bodyPr/>
                    <a:lstStyle/>
                    <a:p>
                      <a:pPr algn="l" fontAlgn="ctr"/>
                      <a:r>
                        <a:rPr lang="es-ES" sz="1200" b="0" i="0" u="none" strike="noStrike">
                          <a:solidFill>
                            <a:srgbClr val="000000"/>
                          </a:solidFill>
                          <a:effectLst/>
                          <a:latin typeface="Montserrat" panose="00000500000000000000" pitchFamily="2" charset="0"/>
                        </a:rPr>
                        <a:t>Otros delitos del Fuero Común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Montserrat" panose="00000500000000000000" pitchFamily="2" charset="0"/>
                        </a:rPr>
                        <a:t>195,984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745879976"/>
                  </a:ext>
                </a:extLst>
              </a:tr>
            </a:tbl>
          </a:graphicData>
        </a:graphic>
      </p:graphicFrame>
      <p:sp>
        <p:nvSpPr>
          <p:cNvPr id="9" name="Título 16">
            <a:extLst>
              <a:ext uri="{FF2B5EF4-FFF2-40B4-BE49-F238E27FC236}">
                <a16:creationId xmlns:a16="http://schemas.microsoft.com/office/drawing/2014/main" id="{FC872D0A-AB5F-4309-9EDD-DA12F4948956}"/>
              </a:ext>
            </a:extLst>
          </p:cNvPr>
          <p:cNvSpPr txBox="1">
            <a:spLocks noGrp="1"/>
          </p:cNvSpPr>
          <p:nvPr>
            <p:ph type="title"/>
          </p:nvPr>
        </p:nvSpPr>
        <p:spPr>
          <a:xfrm>
            <a:off x="838200" y="857090"/>
            <a:ext cx="10515600" cy="341632"/>
          </a:xfrm>
          <a:prstGeom prst="rect">
            <a:avLst/>
          </a:prstGeom>
          <a:noFill/>
        </p:spPr>
        <p:txBody>
          <a:bodyPr wrap="square" rtlCol="0">
            <a:spAutoFit/>
          </a:bodyPr>
          <a:lstStyle/>
          <a:p>
            <a:r>
              <a:rPr lang="es-ES" sz="1800" b="1" dirty="0"/>
              <a:t>Incidencia delictiva del fuero común, 2021.  Clasificación de delitos</a:t>
            </a:r>
            <a:r>
              <a:rPr lang="es-ES" sz="1800" dirty="0"/>
              <a:t>. </a:t>
            </a:r>
            <a:endParaRPr lang="es-MX" sz="1800" dirty="0"/>
          </a:p>
        </p:txBody>
      </p:sp>
      <p:sp>
        <p:nvSpPr>
          <p:cNvPr id="10" name="CuadroTexto 9">
            <a:extLst>
              <a:ext uri="{FF2B5EF4-FFF2-40B4-BE49-F238E27FC236}">
                <a16:creationId xmlns:a16="http://schemas.microsoft.com/office/drawing/2014/main" id="{BCC27BB6-70D4-4E23-AD58-4CDD151495E5}"/>
              </a:ext>
            </a:extLst>
          </p:cNvPr>
          <p:cNvSpPr txBox="1"/>
          <p:nvPr/>
        </p:nvSpPr>
        <p:spPr>
          <a:xfrm>
            <a:off x="6353503" y="5612524"/>
            <a:ext cx="5000297" cy="819807"/>
          </a:xfrm>
          <a:prstGeom prst="rect">
            <a:avLst/>
          </a:prstGeom>
          <a:noFill/>
        </p:spPr>
        <p:txBody>
          <a:bodyPr wrap="square" rtlCol="0">
            <a:spAutoFit/>
          </a:bodyPr>
          <a:lstStyle/>
          <a:p>
            <a:endParaRPr lang="es-MX" dirty="0"/>
          </a:p>
        </p:txBody>
      </p:sp>
      <p:sp>
        <p:nvSpPr>
          <p:cNvPr id="11" name="CuadroTexto 10">
            <a:extLst>
              <a:ext uri="{FF2B5EF4-FFF2-40B4-BE49-F238E27FC236}">
                <a16:creationId xmlns:a16="http://schemas.microsoft.com/office/drawing/2014/main" id="{316CB98C-09B2-411D-A641-ABA75CDB2945}"/>
              </a:ext>
            </a:extLst>
          </p:cNvPr>
          <p:cNvSpPr txBox="1"/>
          <p:nvPr/>
        </p:nvSpPr>
        <p:spPr>
          <a:xfrm>
            <a:off x="6546606" y="6022427"/>
            <a:ext cx="6096000" cy="246221"/>
          </a:xfrm>
          <a:prstGeom prst="rect">
            <a:avLst/>
          </a:prstGeom>
          <a:noFill/>
        </p:spPr>
        <p:txBody>
          <a:bodyPr wrap="square">
            <a:spAutoFit/>
          </a:bodyPr>
          <a:lstStyle/>
          <a:p>
            <a:r>
              <a:rPr lang="es-ES" sz="1000" dirty="0"/>
              <a:t>Fuente: Secretariado Ejecutivo del Sistema Nacional de Seguridad Pública</a:t>
            </a:r>
            <a:endParaRPr lang="es-MX" sz="1000" dirty="0"/>
          </a:p>
        </p:txBody>
      </p:sp>
    </p:spTree>
    <p:extLst>
      <p:ext uri="{BB962C8B-B14F-4D97-AF65-F5344CB8AC3E}">
        <p14:creationId xmlns:p14="http://schemas.microsoft.com/office/powerpoint/2010/main" val="25420929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8A7BA06D-B3FF-4E91-8639-B4569AE3AA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ahLst/>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Arc 24">
            <a:extLst>
              <a:ext uri="{FF2B5EF4-FFF2-40B4-BE49-F238E27FC236}">
                <a16:creationId xmlns:a16="http://schemas.microsoft.com/office/drawing/2014/main" id="{2B30C86D-5A07-48BC-9C9D-6F9A2DB1E9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V="1">
            <a:off x="555710" y="106482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2" name="Rectangle 26">
            <a:extLst>
              <a:ext uri="{FF2B5EF4-FFF2-40B4-BE49-F238E27FC236}">
                <a16:creationId xmlns:a16="http://schemas.microsoft.com/office/drawing/2014/main" id="{3301E07F-4F79-4B58-8698-EF24DC1ECD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9" name="Arc 28">
            <a:extLst>
              <a:ext uri="{FF2B5EF4-FFF2-40B4-BE49-F238E27FC236}">
                <a16:creationId xmlns:a16="http://schemas.microsoft.com/office/drawing/2014/main" id="{E58B2195-5055-402F-A3E7-53FF0E4980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91583" y="775849"/>
            <a:ext cx="2987899" cy="2987899"/>
          </a:xfrm>
          <a:prstGeom prst="arc">
            <a:avLst>
              <a:gd name="adj1" fmla="val 14441841"/>
              <a:gd name="adj2" fmla="val 0"/>
            </a:avLst>
          </a:prstGeom>
          <a:ln w="127000" cap="rnd">
            <a:solidFill>
              <a:schemeClr val="accent2">
                <a:lumMod val="75000"/>
              </a:schemeClr>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31" name="Oval 30">
            <a:extLst>
              <a:ext uri="{FF2B5EF4-FFF2-40B4-BE49-F238E27FC236}">
                <a16:creationId xmlns:a16="http://schemas.microsoft.com/office/drawing/2014/main" id="{9EE6F773-742A-491A-9A00-A2A150DF50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29419" y="366810"/>
            <a:ext cx="6124381" cy="612438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Marcador de contenido 4">
            <a:extLst>
              <a:ext uri="{FF2B5EF4-FFF2-40B4-BE49-F238E27FC236}">
                <a16:creationId xmlns:a16="http://schemas.microsoft.com/office/drawing/2014/main" id="{F1900B59-D47F-427A-9879-76020B67107B}"/>
              </a:ext>
            </a:extLst>
          </p:cNvPr>
          <p:cNvPicPr>
            <a:picLocks noGrp="1" noChangeAspect="1"/>
          </p:cNvPicPr>
          <p:nvPr>
            <p:ph idx="1"/>
          </p:nvPr>
        </p:nvPicPr>
        <p:blipFill rotWithShape="1">
          <a:blip r:embed="rId2"/>
          <a:srcRect l="30106" t="19617" r="8355" b="12541"/>
          <a:stretch/>
        </p:blipFill>
        <p:spPr>
          <a:xfrm>
            <a:off x="696955" y="1025122"/>
            <a:ext cx="10798090" cy="5240767"/>
          </a:xfrm>
          <a:custGeom>
            <a:avLst/>
            <a:gdLst/>
            <a:ahLst/>
            <a:cxnLst/>
            <a:rect l="l" t="t" r="r" b="b"/>
            <a:pathLst>
              <a:path w="4273177" h="4470400">
                <a:moveTo>
                  <a:pt x="75080" y="0"/>
                </a:moveTo>
                <a:lnTo>
                  <a:pt x="4198097" y="0"/>
                </a:lnTo>
                <a:cubicBezTo>
                  <a:pt x="4239563" y="0"/>
                  <a:pt x="4273177" y="33614"/>
                  <a:pt x="4273177" y="75080"/>
                </a:cubicBezTo>
                <a:lnTo>
                  <a:pt x="4273177" y="4395320"/>
                </a:lnTo>
                <a:cubicBezTo>
                  <a:pt x="4273177" y="4436786"/>
                  <a:pt x="4239563" y="4470400"/>
                  <a:pt x="4198097" y="4470400"/>
                </a:cubicBezTo>
                <a:lnTo>
                  <a:pt x="75080" y="4470400"/>
                </a:lnTo>
                <a:cubicBezTo>
                  <a:pt x="33614" y="4470400"/>
                  <a:pt x="0" y="4436786"/>
                  <a:pt x="0" y="4395320"/>
                </a:cubicBezTo>
                <a:lnTo>
                  <a:pt x="0" y="75080"/>
                </a:lnTo>
                <a:cubicBezTo>
                  <a:pt x="0" y="33614"/>
                  <a:pt x="33614" y="0"/>
                  <a:pt x="75080" y="0"/>
                </a:cubicBezTo>
                <a:close/>
              </a:path>
            </a:pathLst>
          </a:custGeom>
        </p:spPr>
      </p:pic>
      <p:sp>
        <p:nvSpPr>
          <p:cNvPr id="6" name="CuadroTexto 5">
            <a:extLst>
              <a:ext uri="{FF2B5EF4-FFF2-40B4-BE49-F238E27FC236}">
                <a16:creationId xmlns:a16="http://schemas.microsoft.com/office/drawing/2014/main" id="{73BCB6CE-F4E2-44DB-AB77-7F30B9AC03FF}"/>
              </a:ext>
            </a:extLst>
          </p:cNvPr>
          <p:cNvSpPr txBox="1"/>
          <p:nvPr/>
        </p:nvSpPr>
        <p:spPr>
          <a:xfrm>
            <a:off x="501271" y="366810"/>
            <a:ext cx="6124381" cy="369332"/>
          </a:xfrm>
          <a:prstGeom prst="rect">
            <a:avLst/>
          </a:prstGeom>
          <a:noFill/>
        </p:spPr>
        <p:txBody>
          <a:bodyPr wrap="square" rtlCol="0">
            <a:spAutoFit/>
          </a:bodyPr>
          <a:lstStyle/>
          <a:p>
            <a:r>
              <a:rPr lang="es-ES" b="1" dirty="0">
                <a:solidFill>
                  <a:schemeClr val="bg1"/>
                </a:solidFill>
              </a:rPr>
              <a:t>Delitos  ocurridos a nivel  nacional (2011-2019) </a:t>
            </a:r>
            <a:endParaRPr lang="es-MX" b="1" dirty="0">
              <a:solidFill>
                <a:schemeClr val="bg1"/>
              </a:solidFill>
            </a:endParaRPr>
          </a:p>
        </p:txBody>
      </p:sp>
      <p:sp>
        <p:nvSpPr>
          <p:cNvPr id="8" name="CuadroTexto 7">
            <a:extLst>
              <a:ext uri="{FF2B5EF4-FFF2-40B4-BE49-F238E27FC236}">
                <a16:creationId xmlns:a16="http://schemas.microsoft.com/office/drawing/2014/main" id="{1CDFC5F2-2414-4AC4-95F3-D8B7153C9AD2}"/>
              </a:ext>
            </a:extLst>
          </p:cNvPr>
          <p:cNvSpPr txBox="1"/>
          <p:nvPr/>
        </p:nvSpPr>
        <p:spPr>
          <a:xfrm>
            <a:off x="696955" y="6400264"/>
            <a:ext cx="6813117" cy="246221"/>
          </a:xfrm>
          <a:prstGeom prst="rect">
            <a:avLst/>
          </a:prstGeom>
          <a:noFill/>
        </p:spPr>
        <p:txBody>
          <a:bodyPr wrap="square" rtlCol="0">
            <a:spAutoFit/>
          </a:bodyPr>
          <a:lstStyle/>
          <a:p>
            <a:r>
              <a:rPr lang="es-ES" sz="1000" dirty="0">
                <a:solidFill>
                  <a:schemeClr val="bg1"/>
                </a:solidFill>
              </a:rPr>
              <a:t>Fuente: INEGI, 2022</a:t>
            </a:r>
            <a:endParaRPr lang="es-MX" sz="1000" dirty="0">
              <a:solidFill>
                <a:schemeClr val="bg1"/>
              </a:solidFill>
            </a:endParaRPr>
          </a:p>
        </p:txBody>
      </p:sp>
    </p:spTree>
    <p:extLst>
      <p:ext uri="{BB962C8B-B14F-4D97-AF65-F5344CB8AC3E}">
        <p14:creationId xmlns:p14="http://schemas.microsoft.com/office/powerpoint/2010/main" val="9430213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 name="Freeform: Shape 36">
            <a:extLst>
              <a:ext uri="{FF2B5EF4-FFF2-40B4-BE49-F238E27FC236}">
                <a16:creationId xmlns:a16="http://schemas.microsoft.com/office/drawing/2014/main" id="{AA5ED585-FEBB-4DAD-84C0-97BEE6C360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88933" y="4841194"/>
            <a:ext cx="1737401" cy="959536"/>
          </a:xfrm>
          <a:custGeom>
            <a:avLst/>
            <a:gdLst/>
            <a:ahLst/>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 name="Freeform: Shape 38">
            <a:extLst>
              <a:ext uri="{FF2B5EF4-FFF2-40B4-BE49-F238E27FC236}">
                <a16:creationId xmlns:a16="http://schemas.microsoft.com/office/drawing/2014/main" id="{EF6AC352-A720-4DB3-87CA-A33B0607CA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94433" y="2"/>
            <a:ext cx="849328" cy="357668"/>
          </a:xfrm>
          <a:custGeom>
            <a:avLst/>
            <a:gdLst/>
            <a:ahLst/>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3" name="Rectangle 40">
            <a:extLst>
              <a:ext uri="{FF2B5EF4-FFF2-40B4-BE49-F238E27FC236}">
                <a16:creationId xmlns:a16="http://schemas.microsoft.com/office/drawing/2014/main" id="{E7D70B4E-60F0-4587-9D0A-C9E66E53A7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Freeform: Shape 42">
            <a:extLst>
              <a:ext uri="{FF2B5EF4-FFF2-40B4-BE49-F238E27FC236}">
                <a16:creationId xmlns:a16="http://schemas.microsoft.com/office/drawing/2014/main" id="{7F149F64-F5A8-406B-96EB-0B8A677B43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763222" y="0"/>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2">
              <a:lumMod val="75000"/>
            </a:scheme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 name="Freeform: Shape 44">
            <a:extLst>
              <a:ext uri="{FF2B5EF4-FFF2-40B4-BE49-F238E27FC236}">
                <a16:creationId xmlns:a16="http://schemas.microsoft.com/office/drawing/2014/main" id="{1A9EE7A9-906A-4407-BE4D-A564B220B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2">
              <a:lumMod val="75000"/>
            </a:scheme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9" name="Marcador de contenido 8">
            <a:extLst>
              <a:ext uri="{FF2B5EF4-FFF2-40B4-BE49-F238E27FC236}">
                <a16:creationId xmlns:a16="http://schemas.microsoft.com/office/drawing/2014/main" id="{C73C8544-9F12-4002-A679-839B8C7FB396}"/>
              </a:ext>
            </a:extLst>
          </p:cNvPr>
          <p:cNvPicPr>
            <a:picLocks noGrp="1" noChangeAspect="1"/>
          </p:cNvPicPr>
          <p:nvPr>
            <p:ph idx="1"/>
          </p:nvPr>
        </p:nvPicPr>
        <p:blipFill rotWithShape="1">
          <a:blip r:embed="rId2"/>
          <a:srcRect l="8538" t="22800" r="8798" b="9433"/>
          <a:stretch/>
        </p:blipFill>
        <p:spPr>
          <a:xfrm>
            <a:off x="856343" y="959536"/>
            <a:ext cx="10644280" cy="5181600"/>
          </a:xfrm>
        </p:spPr>
      </p:pic>
      <p:sp>
        <p:nvSpPr>
          <p:cNvPr id="35" name="CuadroTexto 34">
            <a:extLst>
              <a:ext uri="{FF2B5EF4-FFF2-40B4-BE49-F238E27FC236}">
                <a16:creationId xmlns:a16="http://schemas.microsoft.com/office/drawing/2014/main" id="{205251DE-2C46-4613-BCFC-29235E7C89B8}"/>
              </a:ext>
            </a:extLst>
          </p:cNvPr>
          <p:cNvSpPr txBox="1"/>
          <p:nvPr/>
        </p:nvSpPr>
        <p:spPr>
          <a:xfrm>
            <a:off x="696955" y="6400264"/>
            <a:ext cx="6813117" cy="246221"/>
          </a:xfrm>
          <a:prstGeom prst="rect">
            <a:avLst/>
          </a:prstGeom>
          <a:noFill/>
        </p:spPr>
        <p:txBody>
          <a:bodyPr wrap="square" rtlCol="0">
            <a:spAutoFit/>
          </a:bodyPr>
          <a:lstStyle/>
          <a:p>
            <a:r>
              <a:rPr lang="es-ES" sz="1000" dirty="0">
                <a:solidFill>
                  <a:schemeClr val="bg1"/>
                </a:solidFill>
              </a:rPr>
              <a:t>Fuente: INEGI, 2022</a:t>
            </a:r>
            <a:endParaRPr lang="es-MX" sz="1000" dirty="0">
              <a:solidFill>
                <a:schemeClr val="bg1"/>
              </a:solidFill>
            </a:endParaRPr>
          </a:p>
        </p:txBody>
      </p:sp>
      <p:sp>
        <p:nvSpPr>
          <p:cNvPr id="38" name="CuadroTexto 37">
            <a:extLst>
              <a:ext uri="{FF2B5EF4-FFF2-40B4-BE49-F238E27FC236}">
                <a16:creationId xmlns:a16="http://schemas.microsoft.com/office/drawing/2014/main" id="{EDCF9899-00BE-4B01-8D00-EEE9BA7CBDB9}"/>
              </a:ext>
            </a:extLst>
          </p:cNvPr>
          <p:cNvSpPr txBox="1"/>
          <p:nvPr/>
        </p:nvSpPr>
        <p:spPr>
          <a:xfrm>
            <a:off x="501271" y="366810"/>
            <a:ext cx="8573622" cy="369332"/>
          </a:xfrm>
          <a:prstGeom prst="rect">
            <a:avLst/>
          </a:prstGeom>
          <a:noFill/>
        </p:spPr>
        <p:txBody>
          <a:bodyPr wrap="square" rtlCol="0">
            <a:spAutoFit/>
          </a:bodyPr>
          <a:lstStyle/>
          <a:p>
            <a:pPr algn="ctr"/>
            <a:r>
              <a:rPr lang="es-ES" b="1" i="0" dirty="0">
                <a:solidFill>
                  <a:schemeClr val="bg1"/>
                </a:solidFill>
                <a:effectLst/>
                <a:latin typeface="Arial" panose="020B0604020202020204" pitchFamily="34" charset="0"/>
              </a:rPr>
              <a:t>Costo promedio del delito en personas y hogares (Pesos), 2019</a:t>
            </a:r>
            <a:endParaRPr lang="es-MX" b="1" dirty="0">
              <a:solidFill>
                <a:schemeClr val="bg1"/>
              </a:solidFill>
            </a:endParaRPr>
          </a:p>
        </p:txBody>
      </p:sp>
    </p:spTree>
    <p:extLst>
      <p:ext uri="{BB962C8B-B14F-4D97-AF65-F5344CB8AC3E}">
        <p14:creationId xmlns:p14="http://schemas.microsoft.com/office/powerpoint/2010/main" val="10369239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AA5ED585-FEBB-4DAD-84C0-97BEE6C360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88933" y="4841194"/>
            <a:ext cx="1737401" cy="959536"/>
          </a:xfrm>
          <a:custGeom>
            <a:avLst/>
            <a:gdLst/>
            <a:ahLst/>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1" name="Freeform: Shape 30">
            <a:extLst>
              <a:ext uri="{FF2B5EF4-FFF2-40B4-BE49-F238E27FC236}">
                <a16:creationId xmlns:a16="http://schemas.microsoft.com/office/drawing/2014/main" id="{EF6AC352-A720-4DB3-87CA-A33B0607CA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94433" y="2"/>
            <a:ext cx="849328" cy="357668"/>
          </a:xfrm>
          <a:custGeom>
            <a:avLst/>
            <a:gdLst/>
            <a:ahLst/>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Rectangle 32">
            <a:extLst>
              <a:ext uri="{FF2B5EF4-FFF2-40B4-BE49-F238E27FC236}">
                <a16:creationId xmlns:a16="http://schemas.microsoft.com/office/drawing/2014/main" id="{8ECBFEF8-9038-4E5E-A5F1-E4DC230355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Marcador de contenido 6">
            <a:extLst>
              <a:ext uri="{FF2B5EF4-FFF2-40B4-BE49-F238E27FC236}">
                <a16:creationId xmlns:a16="http://schemas.microsoft.com/office/drawing/2014/main" id="{A2F3AE9F-31D2-4751-BDB4-A15CCCEC65F8}"/>
              </a:ext>
            </a:extLst>
          </p:cNvPr>
          <p:cNvPicPr>
            <a:picLocks noGrp="1" noChangeAspect="1"/>
          </p:cNvPicPr>
          <p:nvPr>
            <p:ph idx="1"/>
          </p:nvPr>
        </p:nvPicPr>
        <p:blipFill rotWithShape="1">
          <a:blip r:embed="rId2"/>
          <a:srcRect l="7459" t="16719" r="8705" b="11740"/>
          <a:stretch/>
        </p:blipFill>
        <p:spPr>
          <a:xfrm>
            <a:off x="970116" y="851941"/>
            <a:ext cx="10506144" cy="4809697"/>
          </a:xfrm>
          <a:custGeom>
            <a:avLst/>
            <a:gdLst/>
            <a:ahLst/>
            <a:cxnLst/>
            <a:rect l="l" t="t" r="r" b="b"/>
            <a:pathLst>
              <a:path w="11668636" h="6391879">
                <a:moveTo>
                  <a:pt x="82200" y="0"/>
                </a:moveTo>
                <a:lnTo>
                  <a:pt x="11586436" y="0"/>
                </a:lnTo>
                <a:cubicBezTo>
                  <a:pt x="11631834" y="0"/>
                  <a:pt x="11668636" y="36802"/>
                  <a:pt x="11668636" y="82200"/>
                </a:cubicBezTo>
                <a:lnTo>
                  <a:pt x="11668636" y="6309679"/>
                </a:lnTo>
                <a:cubicBezTo>
                  <a:pt x="11668636" y="6355077"/>
                  <a:pt x="11631834" y="6391879"/>
                  <a:pt x="11586436" y="6391879"/>
                </a:cubicBezTo>
                <a:lnTo>
                  <a:pt x="82200" y="6391879"/>
                </a:lnTo>
                <a:cubicBezTo>
                  <a:pt x="36802" y="6391879"/>
                  <a:pt x="0" y="6355077"/>
                  <a:pt x="0" y="6309679"/>
                </a:cubicBezTo>
                <a:lnTo>
                  <a:pt x="0" y="82200"/>
                </a:lnTo>
                <a:cubicBezTo>
                  <a:pt x="0" y="36802"/>
                  <a:pt x="36802" y="0"/>
                  <a:pt x="82200" y="0"/>
                </a:cubicBezTo>
                <a:close/>
              </a:path>
            </a:pathLst>
          </a:custGeom>
        </p:spPr>
      </p:pic>
      <p:sp>
        <p:nvSpPr>
          <p:cNvPr id="35" name="Arc 34">
            <a:extLst>
              <a:ext uri="{FF2B5EF4-FFF2-40B4-BE49-F238E27FC236}">
                <a16:creationId xmlns:a16="http://schemas.microsoft.com/office/drawing/2014/main" id="{F37E8EB2-7BE0-4F3D-921C-F4E9C2C149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427715">
            <a:off x="8820704" y="368138"/>
            <a:ext cx="2987899" cy="2987899"/>
          </a:xfrm>
          <a:prstGeom prst="arc">
            <a:avLst>
              <a:gd name="adj1" fmla="val 16200000"/>
              <a:gd name="adj2" fmla="val 2287352"/>
            </a:avLst>
          </a:prstGeom>
          <a:ln w="127000" cap="rnd">
            <a:solidFill>
              <a:schemeClr val="accent2">
                <a:lumMod val="75000"/>
              </a:schemeClr>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7" name="Oval 36">
            <a:extLst>
              <a:ext uri="{FF2B5EF4-FFF2-40B4-BE49-F238E27FC236}">
                <a16:creationId xmlns:a16="http://schemas.microsoft.com/office/drawing/2014/main" id="{E77AE46B-A945-4A7E-9911-903176079D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5740" y="5694291"/>
            <a:ext cx="546100" cy="5461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8" name="CuadroTexto 7">
            <a:extLst>
              <a:ext uri="{FF2B5EF4-FFF2-40B4-BE49-F238E27FC236}">
                <a16:creationId xmlns:a16="http://schemas.microsoft.com/office/drawing/2014/main" id="{49649D52-5709-4494-8CA7-6668B97283EC}"/>
              </a:ext>
            </a:extLst>
          </p:cNvPr>
          <p:cNvSpPr txBox="1"/>
          <p:nvPr/>
        </p:nvSpPr>
        <p:spPr>
          <a:xfrm>
            <a:off x="1261840" y="295174"/>
            <a:ext cx="9928674" cy="369332"/>
          </a:xfrm>
          <a:prstGeom prst="rect">
            <a:avLst/>
          </a:prstGeom>
          <a:noFill/>
        </p:spPr>
        <p:txBody>
          <a:bodyPr wrap="square" rtlCol="0">
            <a:spAutoFit/>
          </a:bodyPr>
          <a:lstStyle/>
          <a:p>
            <a:r>
              <a:rPr lang="es-ES" b="1" i="0" dirty="0">
                <a:solidFill>
                  <a:schemeClr val="bg1"/>
                </a:solidFill>
                <a:effectLst/>
                <a:latin typeface="Arial" panose="020B0604020202020204" pitchFamily="34" charset="0"/>
              </a:rPr>
              <a:t>Costo del delito en personas y hogares (Pesos), 2019</a:t>
            </a:r>
            <a:endParaRPr lang="es-MX" b="1" dirty="0">
              <a:solidFill>
                <a:schemeClr val="bg1"/>
              </a:solidFill>
            </a:endParaRPr>
          </a:p>
        </p:txBody>
      </p:sp>
      <p:sp>
        <p:nvSpPr>
          <p:cNvPr id="32" name="CuadroTexto 31">
            <a:extLst>
              <a:ext uri="{FF2B5EF4-FFF2-40B4-BE49-F238E27FC236}">
                <a16:creationId xmlns:a16="http://schemas.microsoft.com/office/drawing/2014/main" id="{A2BF0327-70EE-4131-B467-4E2D13E38B7D}"/>
              </a:ext>
            </a:extLst>
          </p:cNvPr>
          <p:cNvSpPr txBox="1"/>
          <p:nvPr/>
        </p:nvSpPr>
        <p:spPr>
          <a:xfrm>
            <a:off x="1261840" y="5840221"/>
            <a:ext cx="10349589" cy="553998"/>
          </a:xfrm>
          <a:prstGeom prst="rect">
            <a:avLst/>
          </a:prstGeom>
          <a:noFill/>
        </p:spPr>
        <p:txBody>
          <a:bodyPr wrap="square">
            <a:spAutoFit/>
          </a:bodyPr>
          <a:lstStyle/>
          <a:p>
            <a:r>
              <a:rPr lang="es-ES" sz="1200" b="0" i="0" dirty="0">
                <a:solidFill>
                  <a:schemeClr val="bg1"/>
                </a:solidFill>
                <a:effectLst/>
                <a:latin typeface="Arial" panose="020B0604020202020204" pitchFamily="34" charset="0"/>
              </a:rPr>
              <a:t>El Costo del Delito se calcula sumando el total de pérdidas a consecuencia del delito así como en medidas de prevención (a nivel nacional se considera también el costo del delito en donde no se especificó la entidad federativa de ocurrencia del delito</a:t>
            </a:r>
            <a:r>
              <a:rPr lang="es-ES" b="0" i="0" dirty="0">
                <a:solidFill>
                  <a:schemeClr val="bg1"/>
                </a:solidFill>
                <a:effectLst/>
                <a:latin typeface="Arial" panose="020B0604020202020204" pitchFamily="34" charset="0"/>
              </a:rPr>
              <a:t>). </a:t>
            </a:r>
            <a:r>
              <a:rPr lang="es-ES" sz="1000" dirty="0">
                <a:solidFill>
                  <a:schemeClr val="bg1"/>
                </a:solidFill>
                <a:latin typeface="Arial" panose="020B0604020202020204" pitchFamily="34" charset="0"/>
              </a:rPr>
              <a:t>Fuente: INEGI,2022. </a:t>
            </a:r>
            <a:endParaRPr lang="es-MX" sz="1000" dirty="0">
              <a:solidFill>
                <a:schemeClr val="bg1"/>
              </a:solidFill>
            </a:endParaRPr>
          </a:p>
        </p:txBody>
      </p:sp>
    </p:spTree>
    <p:extLst>
      <p:ext uri="{BB962C8B-B14F-4D97-AF65-F5344CB8AC3E}">
        <p14:creationId xmlns:p14="http://schemas.microsoft.com/office/powerpoint/2010/main" val="881160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EF371FEC-72C4-434C-86FE-C5E80D24DEB3}"/>
              </a:ext>
            </a:extLst>
          </p:cNvPr>
          <p:cNvSpPr>
            <a:spLocks noGrp="1"/>
          </p:cNvSpPr>
          <p:nvPr>
            <p:ph type="title"/>
          </p:nvPr>
        </p:nvSpPr>
        <p:spPr>
          <a:xfrm>
            <a:off x="686834" y="1153572"/>
            <a:ext cx="3200400" cy="4461163"/>
          </a:xfrm>
        </p:spPr>
        <p:txBody>
          <a:bodyPr>
            <a:normAutofit/>
          </a:bodyPr>
          <a:lstStyle/>
          <a:p>
            <a:r>
              <a:rPr lang="es-ES" b="1" dirty="0">
                <a:solidFill>
                  <a:schemeClr val="bg1"/>
                </a:solidFill>
              </a:rPr>
              <a:t>Algunos retos  a considerar </a:t>
            </a:r>
            <a:br>
              <a:rPr lang="es-ES" b="1" dirty="0">
                <a:solidFill>
                  <a:schemeClr val="bg1"/>
                </a:solidFill>
              </a:rPr>
            </a:br>
            <a:endParaRPr lang="es-MX" b="1" dirty="0">
              <a:solidFill>
                <a:schemeClr val="bg1"/>
              </a:solidFill>
            </a:endParaRPr>
          </a:p>
        </p:txBody>
      </p:sp>
      <p:sp>
        <p:nvSpPr>
          <p:cNvPr id="3" name="Marcador de contenido 2">
            <a:extLst>
              <a:ext uri="{FF2B5EF4-FFF2-40B4-BE49-F238E27FC236}">
                <a16:creationId xmlns:a16="http://schemas.microsoft.com/office/drawing/2014/main" id="{952B3422-AC48-4C76-B932-2BC98E75BF43}"/>
              </a:ext>
            </a:extLst>
          </p:cNvPr>
          <p:cNvSpPr>
            <a:spLocks noGrp="1"/>
          </p:cNvSpPr>
          <p:nvPr>
            <p:ph idx="1"/>
          </p:nvPr>
        </p:nvSpPr>
        <p:spPr>
          <a:xfrm>
            <a:off x="4598675" y="457201"/>
            <a:ext cx="6906491" cy="5956246"/>
          </a:xfrm>
        </p:spPr>
        <p:txBody>
          <a:bodyPr anchor="ctr">
            <a:normAutofit fontScale="92500" lnSpcReduction="10000"/>
          </a:bodyPr>
          <a:lstStyle/>
          <a:p>
            <a:pPr algn="just">
              <a:buFont typeface="Wingdings" panose="05000000000000000000" pitchFamily="2" charset="2"/>
              <a:buChar char="ü"/>
            </a:pPr>
            <a:endParaRPr lang="es-ES" sz="2000" dirty="0"/>
          </a:p>
          <a:p>
            <a:pPr algn="just">
              <a:buFont typeface="Wingdings" panose="05000000000000000000" pitchFamily="2" charset="2"/>
              <a:buChar char="ü"/>
            </a:pPr>
            <a:r>
              <a:rPr lang="es-ES" sz="2000" dirty="0"/>
              <a:t>Generación de indicadores  particulares y específicos que permitan contrastar los datos a través  del tiempo. </a:t>
            </a:r>
          </a:p>
          <a:p>
            <a:pPr algn="just">
              <a:buFont typeface="Wingdings" panose="05000000000000000000" pitchFamily="2" charset="2"/>
              <a:buChar char="ü"/>
            </a:pPr>
            <a:endParaRPr lang="es-ES" sz="2000" dirty="0"/>
          </a:p>
          <a:p>
            <a:pPr algn="just">
              <a:buFont typeface="Wingdings" panose="05000000000000000000" pitchFamily="2" charset="2"/>
              <a:buChar char="ü"/>
            </a:pPr>
            <a:r>
              <a:rPr lang="es-ES" sz="2000" dirty="0"/>
              <a:t>Reclasificar   las  categorías de “Otros delitos” considerando el contenido  especifico  de los delitos cometidos. </a:t>
            </a:r>
          </a:p>
          <a:p>
            <a:pPr algn="just">
              <a:buFont typeface="Wingdings" panose="05000000000000000000" pitchFamily="2" charset="2"/>
              <a:buChar char="ü"/>
            </a:pPr>
            <a:endParaRPr lang="es-ES" sz="2000" dirty="0"/>
          </a:p>
          <a:p>
            <a:pPr algn="just">
              <a:buFont typeface="Wingdings" panose="05000000000000000000" pitchFamily="2" charset="2"/>
              <a:buChar char="ü"/>
            </a:pPr>
            <a:r>
              <a:rPr lang="es-ES" sz="2000" dirty="0"/>
              <a:t>Luchar contra la cifra negra, (delitos que se cometen y que no se denuncian y todos aquellos que no son siquiera declarados por las víctimas, sobre todo en el ámbito de la violencia). </a:t>
            </a:r>
          </a:p>
          <a:p>
            <a:pPr algn="just">
              <a:buFont typeface="Wingdings" panose="05000000000000000000" pitchFamily="2" charset="2"/>
              <a:buChar char="ü"/>
            </a:pPr>
            <a:endParaRPr lang="es-ES" sz="2000" dirty="0"/>
          </a:p>
          <a:p>
            <a:pPr algn="just">
              <a:buFont typeface="Wingdings" panose="05000000000000000000" pitchFamily="2" charset="2"/>
              <a:buChar char="ü"/>
            </a:pPr>
            <a:r>
              <a:rPr lang="es-ES" sz="2000" dirty="0"/>
              <a:t>Generar  un sistema  de Big Data eficiente para el manejo de datos  que  nutran las  políticas  públicas a desarrollar. </a:t>
            </a:r>
          </a:p>
          <a:p>
            <a:pPr algn="just">
              <a:buFont typeface="Wingdings" panose="05000000000000000000" pitchFamily="2" charset="2"/>
              <a:buChar char="ü"/>
            </a:pPr>
            <a:endParaRPr lang="es-ES" sz="2000" dirty="0"/>
          </a:p>
          <a:p>
            <a:pPr algn="just">
              <a:buFont typeface="Wingdings" panose="05000000000000000000" pitchFamily="2" charset="2"/>
              <a:buChar char="ü"/>
            </a:pPr>
            <a:r>
              <a:rPr lang="es-ES" sz="2000" dirty="0"/>
              <a:t>Realizar evaluaciones  puntales  de las políticas  y programas   públicos en materia  de seguridad pública</a:t>
            </a:r>
          </a:p>
          <a:p>
            <a:pPr marL="0" indent="0">
              <a:buNone/>
            </a:pPr>
            <a:endParaRPr lang="es-ES" dirty="0"/>
          </a:p>
          <a:p>
            <a:pPr>
              <a:buFont typeface="Wingdings" panose="05000000000000000000" pitchFamily="2" charset="2"/>
              <a:buChar char="ü"/>
            </a:pPr>
            <a:endParaRPr lang="es-MX" dirty="0"/>
          </a:p>
        </p:txBody>
      </p:sp>
      <p:sp>
        <p:nvSpPr>
          <p:cNvPr id="3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03698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CBD6D8F7-8E4D-4F6E-83AB-BFFD6A83F512}"/>
              </a:ext>
            </a:extLst>
          </p:cNvPr>
          <p:cNvSpPr>
            <a:spLocks noGrp="1"/>
          </p:cNvSpPr>
          <p:nvPr>
            <p:ph type="title"/>
          </p:nvPr>
        </p:nvSpPr>
        <p:spPr>
          <a:xfrm>
            <a:off x="686834" y="1153572"/>
            <a:ext cx="3200400" cy="4461163"/>
          </a:xfrm>
        </p:spPr>
        <p:txBody>
          <a:bodyPr>
            <a:normAutofit/>
          </a:bodyPr>
          <a:lstStyle/>
          <a:p>
            <a:endParaRPr lang="es-MX">
              <a:solidFill>
                <a:srgbClr val="FFFFFF"/>
              </a:solidFill>
            </a:endParaRPr>
          </a:p>
        </p:txBody>
      </p:sp>
      <p:sp>
        <p:nvSpPr>
          <p:cNvPr id="3" name="Marcador de contenido 2">
            <a:extLst>
              <a:ext uri="{FF2B5EF4-FFF2-40B4-BE49-F238E27FC236}">
                <a16:creationId xmlns:a16="http://schemas.microsoft.com/office/drawing/2014/main" id="{1794AECE-58DE-4582-B2FD-05A40FDDD9C0}"/>
              </a:ext>
            </a:extLst>
          </p:cNvPr>
          <p:cNvSpPr>
            <a:spLocks noGrp="1"/>
          </p:cNvSpPr>
          <p:nvPr>
            <p:ph idx="1"/>
          </p:nvPr>
        </p:nvSpPr>
        <p:spPr>
          <a:xfrm>
            <a:off x="4167272" y="591344"/>
            <a:ext cx="7186527" cy="5585619"/>
          </a:xfrm>
        </p:spPr>
        <p:txBody>
          <a:bodyPr anchor="ctr">
            <a:normAutofit/>
          </a:bodyPr>
          <a:lstStyle/>
          <a:p>
            <a:pPr marL="0" indent="0" algn="ctr">
              <a:buNone/>
            </a:pPr>
            <a:r>
              <a:rPr lang="es-ES" sz="2600" b="1" dirty="0">
                <a:effectLst/>
                <a:latin typeface="Ubuntu Condensed"/>
              </a:rPr>
              <a:t>Nadie incurre en un delito empujado por </a:t>
            </a:r>
            <a:r>
              <a:rPr lang="es-ES" sz="2600" b="1" dirty="0">
                <a:latin typeface="Ubuntu Condensed"/>
              </a:rPr>
              <a:t>el  destino</a:t>
            </a:r>
          </a:p>
          <a:p>
            <a:pPr marL="0" indent="0" algn="ctr">
              <a:buNone/>
            </a:pPr>
            <a:endParaRPr lang="es-ES" sz="2600" b="1" dirty="0">
              <a:latin typeface="Ubuntu Condensed"/>
            </a:endParaRPr>
          </a:p>
          <a:p>
            <a:pPr marL="0" indent="0" algn="r">
              <a:buNone/>
            </a:pPr>
            <a:r>
              <a:rPr lang="es-MX" sz="2000" b="0" i="1" dirty="0">
                <a:solidFill>
                  <a:srgbClr val="000000"/>
                </a:solidFill>
                <a:effectLst/>
                <a:latin typeface="Helvetica Neue"/>
              </a:rPr>
              <a:t>Séneca</a:t>
            </a:r>
            <a:endParaRPr lang="es-MX" sz="2000" i="1" dirty="0"/>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4626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5" name="Rectangle 191">
            <a:extLst>
              <a:ext uri="{FF2B5EF4-FFF2-40B4-BE49-F238E27FC236}">
                <a16:creationId xmlns:a16="http://schemas.microsoft.com/office/drawing/2014/main" id="{460B0EFB-53ED-4F35-B05D-F658EA021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6" name="Picture 2" descr="Alambre De Púas, Pared, Cielo, Zona, Prisión, Delito">
            <a:extLst>
              <a:ext uri="{FF2B5EF4-FFF2-40B4-BE49-F238E27FC236}">
                <a16:creationId xmlns:a16="http://schemas.microsoft.com/office/drawing/2014/main" id="{72A0EE6A-0B22-48B7-97FD-7AF2AD72AC1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606" r="29133" b="-1"/>
          <a:stretch/>
        </p:blipFill>
        <p:spPr bwMode="auto">
          <a:xfrm>
            <a:off x="-7366" y="10"/>
            <a:ext cx="4855591" cy="6857990"/>
          </a:xfrm>
          <a:custGeom>
            <a:avLst/>
            <a:gdLst/>
            <a:ahLst/>
            <a:cxnLst/>
            <a:rect l="l" t="t" r="r" b="b"/>
            <a:pathLst>
              <a:path w="4636517" h="6858000">
                <a:moveTo>
                  <a:pt x="0" y="0"/>
                </a:moveTo>
                <a:lnTo>
                  <a:pt x="4636517" y="0"/>
                </a:lnTo>
                <a:lnTo>
                  <a:pt x="4636517"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1039" name="!!Arc">
            <a:extLst>
              <a:ext uri="{FF2B5EF4-FFF2-40B4-BE49-F238E27FC236}">
                <a16:creationId xmlns:a16="http://schemas.microsoft.com/office/drawing/2014/main" id="{835EF3DD-7D43-4A27-8967-A92FD8CC93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73531" y="407987"/>
            <a:ext cx="2987899" cy="2987899"/>
          </a:xfrm>
          <a:prstGeom prst="arc">
            <a:avLst>
              <a:gd name="adj1" fmla="val 16200000"/>
              <a:gd name="adj2" fmla="val 256372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39117FBE-BCB7-42C9-9F1B-6C9910F14AFC}"/>
              </a:ext>
            </a:extLst>
          </p:cNvPr>
          <p:cNvSpPr>
            <a:spLocks noGrp="1"/>
          </p:cNvSpPr>
          <p:nvPr>
            <p:ph type="title"/>
          </p:nvPr>
        </p:nvSpPr>
        <p:spPr>
          <a:xfrm>
            <a:off x="5827048" y="407987"/>
            <a:ext cx="5721484" cy="1325563"/>
          </a:xfrm>
        </p:spPr>
        <p:txBody>
          <a:bodyPr>
            <a:normAutofit/>
          </a:bodyPr>
          <a:lstStyle/>
          <a:p>
            <a:r>
              <a:rPr lang="es-ES" dirty="0"/>
              <a:t>El delito </a:t>
            </a:r>
            <a:endParaRPr lang="es-MX" dirty="0"/>
          </a:p>
        </p:txBody>
      </p:sp>
      <p:graphicFrame>
        <p:nvGraphicFramePr>
          <p:cNvPr id="1031" name="Marcador de contenido 2">
            <a:extLst>
              <a:ext uri="{FF2B5EF4-FFF2-40B4-BE49-F238E27FC236}">
                <a16:creationId xmlns:a16="http://schemas.microsoft.com/office/drawing/2014/main" id="{61612B3B-499A-46FC-82A7-1D3D849E155D}"/>
              </a:ext>
            </a:extLst>
          </p:cNvPr>
          <p:cNvGraphicFramePr>
            <a:graphicFrameLocks noGrp="1"/>
          </p:cNvGraphicFramePr>
          <p:nvPr>
            <p:ph idx="1"/>
            <p:extLst>
              <p:ext uri="{D42A27DB-BD31-4B8C-83A1-F6EECF244321}">
                <p14:modId xmlns:p14="http://schemas.microsoft.com/office/powerpoint/2010/main" val="3667090145"/>
              </p:ext>
            </p:extLst>
          </p:nvPr>
        </p:nvGraphicFramePr>
        <p:xfrm>
          <a:off x="5827048" y="1868487"/>
          <a:ext cx="5721484"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89581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Freeform: Shape 29">
            <a:extLst>
              <a:ext uri="{FF2B5EF4-FFF2-40B4-BE49-F238E27FC236}">
                <a16:creationId xmlns:a16="http://schemas.microsoft.com/office/drawing/2014/main" id="{8A7BA06D-B3FF-4E91-8639-B4569AE3AA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ahLst/>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Arc 31">
            <a:extLst>
              <a:ext uri="{FF2B5EF4-FFF2-40B4-BE49-F238E27FC236}">
                <a16:creationId xmlns:a16="http://schemas.microsoft.com/office/drawing/2014/main" id="{2B30C86D-5A07-48BC-9C9D-6F9A2DB1E9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V="1">
            <a:off x="555710" y="106482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useBgFill="1">
        <p:nvSpPr>
          <p:cNvPr id="34" name="Rectangle 33">
            <a:extLst>
              <a:ext uri="{FF2B5EF4-FFF2-40B4-BE49-F238E27FC236}">
                <a16:creationId xmlns:a16="http://schemas.microsoft.com/office/drawing/2014/main" id="{265517E6-731F-4E8F-9FC3-57499CC1D2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Freeform: Shape 35">
            <a:extLst>
              <a:ext uri="{FF2B5EF4-FFF2-40B4-BE49-F238E27FC236}">
                <a16:creationId xmlns:a16="http://schemas.microsoft.com/office/drawing/2014/main" id="{6024FDB6-ADEE-441F-BE33-7FBD2998E7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578600" cy="6858003"/>
          </a:xfrm>
          <a:custGeom>
            <a:avLst/>
            <a:gdLst>
              <a:gd name="connsiteX0" fmla="*/ 3840831 w 6450535"/>
              <a:gd name="connsiteY0" fmla="*/ 0 h 6858003"/>
              <a:gd name="connsiteX1" fmla="*/ 0 w 6450535"/>
              <a:gd name="connsiteY1" fmla="*/ 0 h 6858003"/>
              <a:gd name="connsiteX2" fmla="*/ 0 w 6450535"/>
              <a:gd name="connsiteY2" fmla="*/ 6858002 h 6858003"/>
              <a:gd name="connsiteX3" fmla="*/ 222478 w 6450535"/>
              <a:gd name="connsiteY3" fmla="*/ 6858002 h 6858003"/>
              <a:gd name="connsiteX4" fmla="*/ 222478 w 6450535"/>
              <a:gd name="connsiteY4" fmla="*/ 6858003 h 6858003"/>
              <a:gd name="connsiteX5" fmla="*/ 6450535 w 6450535"/>
              <a:gd name="connsiteY5" fmla="*/ 6858003 h 6858003"/>
              <a:gd name="connsiteX6" fmla="*/ 6450535 w 6450535"/>
              <a:gd name="connsiteY6" fmla="*/ 1 h 6858003"/>
              <a:gd name="connsiteX7" fmla="*/ 3840836 w 6450535"/>
              <a:gd name="connsiteY7" fmla="*/ 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0535" h="6858003">
                <a:moveTo>
                  <a:pt x="3840831" y="0"/>
                </a:moveTo>
                <a:lnTo>
                  <a:pt x="0" y="0"/>
                </a:lnTo>
                <a:lnTo>
                  <a:pt x="0" y="6858002"/>
                </a:lnTo>
                <a:lnTo>
                  <a:pt x="222478" y="6858002"/>
                </a:lnTo>
                <a:lnTo>
                  <a:pt x="222478" y="6858003"/>
                </a:lnTo>
                <a:lnTo>
                  <a:pt x="6450535" y="6858003"/>
                </a:lnTo>
                <a:lnTo>
                  <a:pt x="6450535" y="1"/>
                </a:lnTo>
                <a:lnTo>
                  <a:pt x="3840836" y="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Arc 37">
            <a:extLst>
              <a:ext uri="{FF2B5EF4-FFF2-40B4-BE49-F238E27FC236}">
                <a16:creationId xmlns:a16="http://schemas.microsoft.com/office/drawing/2014/main" id="{18E928D9-3091-4385-B979-265D55AD02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03011">
            <a:off x="2974408" y="700861"/>
            <a:ext cx="2987899" cy="2987899"/>
          </a:xfrm>
          <a:prstGeom prst="arc">
            <a:avLst>
              <a:gd name="adj1" fmla="val 14612914"/>
              <a:gd name="adj2" fmla="val 0"/>
            </a:avLst>
          </a:prstGeom>
          <a:ln w="127000" cap="rnd">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37C8BA9C-056D-4A11-9E7D-72FF6A569AF0}"/>
              </a:ext>
            </a:extLst>
          </p:cNvPr>
          <p:cNvSpPr>
            <a:spLocks noGrp="1"/>
          </p:cNvSpPr>
          <p:nvPr>
            <p:ph type="title"/>
          </p:nvPr>
        </p:nvSpPr>
        <p:spPr>
          <a:xfrm>
            <a:off x="801602" y="1505546"/>
            <a:ext cx="4944533" cy="2798604"/>
          </a:xfrm>
        </p:spPr>
        <p:txBody>
          <a:bodyPr vert="horz" lIns="91440" tIns="45720" rIns="91440" bIns="45720" rtlCol="0" anchor="b">
            <a:normAutofit fontScale="90000"/>
          </a:bodyPr>
          <a:lstStyle/>
          <a:p>
            <a:r>
              <a:rPr lang="en-US" sz="5600" kern="1200" dirty="0" err="1">
                <a:solidFill>
                  <a:srgbClr val="FFFFFF"/>
                </a:solidFill>
                <a:latin typeface="+mj-lt"/>
                <a:ea typeface="+mj-ea"/>
                <a:cs typeface="+mj-cs"/>
              </a:rPr>
              <a:t>Incidencia</a:t>
            </a:r>
            <a:r>
              <a:rPr lang="en-US" sz="5600" kern="1200" dirty="0">
                <a:solidFill>
                  <a:srgbClr val="FFFFFF"/>
                </a:solidFill>
                <a:latin typeface="+mj-lt"/>
                <a:ea typeface="+mj-ea"/>
                <a:cs typeface="+mj-cs"/>
              </a:rPr>
              <a:t> </a:t>
            </a:r>
            <a:r>
              <a:rPr lang="en-US" sz="5600" kern="1200" dirty="0" err="1">
                <a:solidFill>
                  <a:srgbClr val="FFFFFF"/>
                </a:solidFill>
                <a:latin typeface="+mj-lt"/>
                <a:ea typeface="+mj-ea"/>
                <a:cs typeface="+mj-cs"/>
              </a:rPr>
              <a:t>delictiva</a:t>
            </a:r>
            <a:r>
              <a:rPr lang="en-US" sz="5600" kern="1200" dirty="0">
                <a:solidFill>
                  <a:srgbClr val="FFFFFF"/>
                </a:solidFill>
                <a:latin typeface="+mj-lt"/>
                <a:ea typeface="+mj-ea"/>
                <a:cs typeface="+mj-cs"/>
              </a:rPr>
              <a:t> a </a:t>
            </a:r>
            <a:r>
              <a:rPr lang="en-US" sz="5600" kern="1200" dirty="0" err="1">
                <a:solidFill>
                  <a:srgbClr val="FFFFFF"/>
                </a:solidFill>
                <a:latin typeface="+mj-lt"/>
                <a:ea typeface="+mj-ea"/>
                <a:cs typeface="+mj-cs"/>
              </a:rPr>
              <a:t>nivel</a:t>
            </a:r>
            <a:r>
              <a:rPr lang="en-US" sz="5600" kern="1200" dirty="0">
                <a:solidFill>
                  <a:srgbClr val="FFFFFF"/>
                </a:solidFill>
                <a:latin typeface="+mj-lt"/>
                <a:ea typeface="+mj-ea"/>
                <a:cs typeface="+mj-cs"/>
              </a:rPr>
              <a:t> </a:t>
            </a:r>
            <a:r>
              <a:rPr lang="en-US" sz="5600" kern="1200" dirty="0" err="1">
                <a:solidFill>
                  <a:srgbClr val="FFFFFF"/>
                </a:solidFill>
                <a:latin typeface="+mj-lt"/>
                <a:ea typeface="+mj-ea"/>
                <a:cs typeface="+mj-cs"/>
              </a:rPr>
              <a:t>nacional</a:t>
            </a:r>
            <a:endParaRPr lang="en-US" sz="5600" kern="1200" dirty="0">
              <a:solidFill>
                <a:srgbClr val="FFFFFF"/>
              </a:solidFill>
              <a:latin typeface="+mj-lt"/>
              <a:ea typeface="+mj-ea"/>
              <a:cs typeface="+mj-cs"/>
            </a:endParaRPr>
          </a:p>
        </p:txBody>
      </p:sp>
      <p:pic>
        <p:nvPicPr>
          <p:cNvPr id="10" name="Imagen 9" descr="Una captura de pantalla de una computadora&#10;&#10;Descripción generada automáticamente">
            <a:extLst>
              <a:ext uri="{FF2B5EF4-FFF2-40B4-BE49-F238E27FC236}">
                <a16:creationId xmlns:a16="http://schemas.microsoft.com/office/drawing/2014/main" id="{11D2F94F-72D0-4478-8B59-06096038089C}"/>
              </a:ext>
            </a:extLst>
          </p:cNvPr>
          <p:cNvPicPr>
            <a:picLocks noChangeAspect="1"/>
          </p:cNvPicPr>
          <p:nvPr/>
        </p:nvPicPr>
        <p:blipFill rotWithShape="1">
          <a:blip r:embed="rId2"/>
          <a:srcRect l="39722" t="52699" r="19882" b="5324"/>
          <a:stretch/>
        </p:blipFill>
        <p:spPr>
          <a:xfrm>
            <a:off x="801602" y="477999"/>
            <a:ext cx="10542159" cy="5500770"/>
          </a:xfrm>
          <a:custGeom>
            <a:avLst/>
            <a:gdLst/>
            <a:ahLst/>
            <a:cxnLst/>
            <a:rect l="l" t="t" r="r" b="b"/>
            <a:pathLst>
              <a:path w="5096871" h="3143436">
                <a:moveTo>
                  <a:pt x="75600" y="0"/>
                </a:moveTo>
                <a:lnTo>
                  <a:pt x="5021271" y="0"/>
                </a:lnTo>
                <a:cubicBezTo>
                  <a:pt x="5063024" y="0"/>
                  <a:pt x="5096871" y="33847"/>
                  <a:pt x="5096871" y="75600"/>
                </a:cubicBezTo>
                <a:lnTo>
                  <a:pt x="5096871" y="3067836"/>
                </a:lnTo>
                <a:cubicBezTo>
                  <a:pt x="5096871" y="3109589"/>
                  <a:pt x="5063024" y="3143436"/>
                  <a:pt x="5021271" y="3143436"/>
                </a:cubicBezTo>
                <a:lnTo>
                  <a:pt x="75600" y="3143436"/>
                </a:lnTo>
                <a:cubicBezTo>
                  <a:pt x="33847" y="3143436"/>
                  <a:pt x="0" y="3109589"/>
                  <a:pt x="0" y="3067836"/>
                </a:cubicBezTo>
                <a:lnTo>
                  <a:pt x="0" y="75600"/>
                </a:lnTo>
                <a:cubicBezTo>
                  <a:pt x="0" y="33847"/>
                  <a:pt x="33847" y="0"/>
                  <a:pt x="75600" y="0"/>
                </a:cubicBezTo>
                <a:close/>
              </a:path>
            </a:pathLst>
          </a:custGeom>
        </p:spPr>
      </p:pic>
      <p:sp>
        <p:nvSpPr>
          <p:cNvPr id="40" name="Oval 39">
            <a:extLst>
              <a:ext uri="{FF2B5EF4-FFF2-40B4-BE49-F238E27FC236}">
                <a16:creationId xmlns:a16="http://schemas.microsoft.com/office/drawing/2014/main" id="{7D602432-D774-4CF5-94E8-7D52D01059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01186" y="5486807"/>
            <a:ext cx="491961" cy="491961"/>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CuadroTexto 15">
            <a:extLst>
              <a:ext uri="{FF2B5EF4-FFF2-40B4-BE49-F238E27FC236}">
                <a16:creationId xmlns:a16="http://schemas.microsoft.com/office/drawing/2014/main" id="{FEF145CD-D47A-422F-93FD-DD2881EE2B0F}"/>
              </a:ext>
            </a:extLst>
          </p:cNvPr>
          <p:cNvSpPr txBox="1"/>
          <p:nvPr/>
        </p:nvSpPr>
        <p:spPr>
          <a:xfrm>
            <a:off x="801602" y="6282850"/>
            <a:ext cx="4917027" cy="246221"/>
          </a:xfrm>
          <a:prstGeom prst="rect">
            <a:avLst/>
          </a:prstGeom>
          <a:noFill/>
        </p:spPr>
        <p:txBody>
          <a:bodyPr wrap="square" rtlCol="0">
            <a:spAutoFit/>
          </a:bodyPr>
          <a:lstStyle/>
          <a:p>
            <a:r>
              <a:rPr lang="es-ES" sz="1000" dirty="0">
                <a:solidFill>
                  <a:schemeClr val="bg1"/>
                </a:solidFill>
              </a:rPr>
              <a:t>Fuente: Secretariado Ejecutivo del Sistema Nacional de Seguridad Pública</a:t>
            </a:r>
            <a:endParaRPr lang="es-MX" sz="1000" dirty="0">
              <a:solidFill>
                <a:schemeClr val="bg1"/>
              </a:solidFill>
            </a:endParaRPr>
          </a:p>
        </p:txBody>
      </p:sp>
      <p:sp>
        <p:nvSpPr>
          <p:cNvPr id="4" name="Marcador de contenido 3">
            <a:extLst>
              <a:ext uri="{FF2B5EF4-FFF2-40B4-BE49-F238E27FC236}">
                <a16:creationId xmlns:a16="http://schemas.microsoft.com/office/drawing/2014/main" id="{0DAC67D6-D742-4FF8-A3CB-204FF202B63A}"/>
              </a:ext>
            </a:extLst>
          </p:cNvPr>
          <p:cNvSpPr>
            <a:spLocks noGrp="1"/>
          </p:cNvSpPr>
          <p:nvPr>
            <p:ph idx="1"/>
          </p:nvPr>
        </p:nvSpPr>
        <p:spPr/>
        <p:txBody>
          <a:bodyPr/>
          <a:lstStyle/>
          <a:p>
            <a:endParaRPr lang="es-MX" dirty="0"/>
          </a:p>
        </p:txBody>
      </p:sp>
    </p:spTree>
    <p:extLst>
      <p:ext uri="{BB962C8B-B14F-4D97-AF65-F5344CB8AC3E}">
        <p14:creationId xmlns:p14="http://schemas.microsoft.com/office/powerpoint/2010/main" val="562269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 name="Freeform: Shape 39">
            <a:extLst>
              <a:ext uri="{FF2B5EF4-FFF2-40B4-BE49-F238E27FC236}">
                <a16:creationId xmlns:a16="http://schemas.microsoft.com/office/drawing/2014/main" id="{8A7BA06D-B3FF-4E91-8639-B4569AE3AA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ahLst/>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8" name="Arc 41">
            <a:extLst>
              <a:ext uri="{FF2B5EF4-FFF2-40B4-BE49-F238E27FC236}">
                <a16:creationId xmlns:a16="http://schemas.microsoft.com/office/drawing/2014/main" id="{2B30C86D-5A07-48BC-9C9D-6F9A2DB1E9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V="1">
            <a:off x="555710" y="106482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9" name="Rectangle 43">
            <a:extLst>
              <a:ext uri="{FF2B5EF4-FFF2-40B4-BE49-F238E27FC236}">
                <a16:creationId xmlns:a16="http://schemas.microsoft.com/office/drawing/2014/main" id="{3301E07F-4F79-4B58-8698-EF24DC1ECD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 name="Arc 45">
            <a:extLst>
              <a:ext uri="{FF2B5EF4-FFF2-40B4-BE49-F238E27FC236}">
                <a16:creationId xmlns:a16="http://schemas.microsoft.com/office/drawing/2014/main" id="{E58B2195-5055-402F-A3E7-53FF0E4980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25836" y="775849"/>
            <a:ext cx="2987899" cy="2987899"/>
          </a:xfrm>
          <a:prstGeom prst="arc">
            <a:avLst>
              <a:gd name="adj1" fmla="val 14441841"/>
              <a:gd name="adj2" fmla="val 0"/>
            </a:avLst>
          </a:prstGeom>
          <a:ln w="127000" cap="rnd">
            <a:solidFill>
              <a:schemeClr val="accent2">
                <a:lumMod val="75000"/>
              </a:schemeClr>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5" name="Marcador de contenido 4">
            <a:extLst>
              <a:ext uri="{FF2B5EF4-FFF2-40B4-BE49-F238E27FC236}">
                <a16:creationId xmlns:a16="http://schemas.microsoft.com/office/drawing/2014/main" id="{AE8F6432-E499-4294-8CAC-691D493DAFCB}"/>
              </a:ext>
            </a:extLst>
          </p:cNvPr>
          <p:cNvPicPr>
            <a:picLocks noGrp="1" noChangeAspect="1"/>
          </p:cNvPicPr>
          <p:nvPr>
            <p:ph idx="1"/>
          </p:nvPr>
        </p:nvPicPr>
        <p:blipFill rotWithShape="1">
          <a:blip r:embed="rId2"/>
          <a:srcRect l="28449" t="21828" r="7631" b="5562"/>
          <a:stretch/>
        </p:blipFill>
        <p:spPr>
          <a:xfrm>
            <a:off x="932411" y="710795"/>
            <a:ext cx="10006762" cy="5371356"/>
          </a:xfrm>
          <a:custGeom>
            <a:avLst/>
            <a:gdLst/>
            <a:ahLst/>
            <a:cxnLst/>
            <a:rect l="l" t="t" r="r" b="b"/>
            <a:pathLst>
              <a:path w="5227983" h="3454842">
                <a:moveTo>
                  <a:pt x="102712" y="0"/>
                </a:moveTo>
                <a:lnTo>
                  <a:pt x="5125271" y="0"/>
                </a:lnTo>
                <a:cubicBezTo>
                  <a:pt x="5181997" y="0"/>
                  <a:pt x="5227983" y="45986"/>
                  <a:pt x="5227983" y="102712"/>
                </a:cubicBezTo>
                <a:lnTo>
                  <a:pt x="5227983" y="3352130"/>
                </a:lnTo>
                <a:cubicBezTo>
                  <a:pt x="5227983" y="3408856"/>
                  <a:pt x="5181997" y="3454842"/>
                  <a:pt x="5125271" y="3454842"/>
                </a:cubicBezTo>
                <a:lnTo>
                  <a:pt x="102712" y="3454842"/>
                </a:lnTo>
                <a:cubicBezTo>
                  <a:pt x="45986" y="3454842"/>
                  <a:pt x="0" y="3408856"/>
                  <a:pt x="0" y="3352130"/>
                </a:cubicBezTo>
                <a:lnTo>
                  <a:pt x="0" y="102712"/>
                </a:lnTo>
                <a:cubicBezTo>
                  <a:pt x="0" y="45986"/>
                  <a:pt x="45986" y="0"/>
                  <a:pt x="102712" y="0"/>
                </a:cubicBezTo>
                <a:close/>
              </a:path>
            </a:pathLst>
          </a:custGeom>
        </p:spPr>
      </p:pic>
      <p:sp>
        <p:nvSpPr>
          <p:cNvPr id="6" name="CuadroTexto 5">
            <a:extLst>
              <a:ext uri="{FF2B5EF4-FFF2-40B4-BE49-F238E27FC236}">
                <a16:creationId xmlns:a16="http://schemas.microsoft.com/office/drawing/2014/main" id="{72598DB4-7ED7-47A7-B2B0-92C5D0959F9E}"/>
              </a:ext>
            </a:extLst>
          </p:cNvPr>
          <p:cNvSpPr txBox="1"/>
          <p:nvPr/>
        </p:nvSpPr>
        <p:spPr>
          <a:xfrm>
            <a:off x="800821" y="238999"/>
            <a:ext cx="10542940" cy="369332"/>
          </a:xfrm>
          <a:prstGeom prst="rect">
            <a:avLst/>
          </a:prstGeom>
          <a:noFill/>
        </p:spPr>
        <p:txBody>
          <a:bodyPr wrap="square" rtlCol="0">
            <a:spAutoFit/>
          </a:bodyPr>
          <a:lstStyle/>
          <a:p>
            <a:pPr algn="ctr"/>
            <a:r>
              <a:rPr lang="en-US" sz="1800" b="1" kern="1200" dirty="0" err="1">
                <a:solidFill>
                  <a:srgbClr val="FFFFFF"/>
                </a:solidFill>
                <a:latin typeface="+mj-lt"/>
                <a:ea typeface="+mj-ea"/>
                <a:cs typeface="+mj-cs"/>
              </a:rPr>
              <a:t>Incidencia</a:t>
            </a:r>
            <a:r>
              <a:rPr lang="en-US" sz="1800" b="1" kern="1200" dirty="0">
                <a:solidFill>
                  <a:srgbClr val="FFFFFF"/>
                </a:solidFill>
                <a:latin typeface="+mj-lt"/>
                <a:ea typeface="+mj-ea"/>
                <a:cs typeface="+mj-cs"/>
              </a:rPr>
              <a:t> </a:t>
            </a:r>
            <a:r>
              <a:rPr lang="en-US" sz="1800" b="1" kern="1200" dirty="0" err="1">
                <a:solidFill>
                  <a:srgbClr val="FFFFFF"/>
                </a:solidFill>
                <a:latin typeface="+mj-lt"/>
                <a:ea typeface="+mj-ea"/>
                <a:cs typeface="+mj-cs"/>
              </a:rPr>
              <a:t>delictiva</a:t>
            </a:r>
            <a:r>
              <a:rPr lang="en-US" sz="1800" b="1" kern="1200" dirty="0">
                <a:solidFill>
                  <a:srgbClr val="FFFFFF"/>
                </a:solidFill>
                <a:latin typeface="+mj-lt"/>
                <a:ea typeface="+mj-ea"/>
                <a:cs typeface="+mj-cs"/>
              </a:rPr>
              <a:t> a </a:t>
            </a:r>
            <a:r>
              <a:rPr lang="en-US" sz="1800" b="1" kern="1200" dirty="0" err="1">
                <a:solidFill>
                  <a:srgbClr val="FFFFFF"/>
                </a:solidFill>
                <a:latin typeface="+mj-lt"/>
                <a:ea typeface="+mj-ea"/>
                <a:cs typeface="+mj-cs"/>
              </a:rPr>
              <a:t>nivel</a:t>
            </a:r>
            <a:r>
              <a:rPr lang="en-US" sz="1800" b="1" kern="1200" dirty="0">
                <a:solidFill>
                  <a:srgbClr val="FFFFFF"/>
                </a:solidFill>
                <a:latin typeface="+mj-lt"/>
                <a:ea typeface="+mj-ea"/>
                <a:cs typeface="+mj-cs"/>
              </a:rPr>
              <a:t> </a:t>
            </a:r>
            <a:r>
              <a:rPr lang="en-US" sz="1800" b="1" kern="1200" dirty="0" err="1">
                <a:solidFill>
                  <a:srgbClr val="FFFFFF"/>
                </a:solidFill>
                <a:latin typeface="+mj-lt"/>
                <a:ea typeface="+mj-ea"/>
                <a:cs typeface="+mj-cs"/>
              </a:rPr>
              <a:t>nacional</a:t>
            </a:r>
            <a:r>
              <a:rPr lang="en-US" sz="1800" b="1" kern="1200" dirty="0">
                <a:solidFill>
                  <a:srgbClr val="FFFFFF"/>
                </a:solidFill>
                <a:latin typeface="+mj-lt"/>
                <a:ea typeface="+mj-ea"/>
                <a:cs typeface="+mj-cs"/>
              </a:rPr>
              <a:t> (2021)</a:t>
            </a:r>
            <a:endParaRPr lang="es-MX" b="1" dirty="0"/>
          </a:p>
        </p:txBody>
      </p:sp>
      <p:sp>
        <p:nvSpPr>
          <p:cNvPr id="8" name="CuadroTexto 7">
            <a:extLst>
              <a:ext uri="{FF2B5EF4-FFF2-40B4-BE49-F238E27FC236}">
                <a16:creationId xmlns:a16="http://schemas.microsoft.com/office/drawing/2014/main" id="{C696947B-7445-49B7-92D6-ACDBA15E06EE}"/>
              </a:ext>
            </a:extLst>
          </p:cNvPr>
          <p:cNvSpPr txBox="1"/>
          <p:nvPr/>
        </p:nvSpPr>
        <p:spPr>
          <a:xfrm>
            <a:off x="555709" y="6346965"/>
            <a:ext cx="6096000" cy="246221"/>
          </a:xfrm>
          <a:prstGeom prst="rect">
            <a:avLst/>
          </a:prstGeom>
          <a:noFill/>
        </p:spPr>
        <p:txBody>
          <a:bodyPr wrap="square">
            <a:spAutoFit/>
          </a:bodyPr>
          <a:lstStyle/>
          <a:p>
            <a:r>
              <a:rPr lang="es-ES" sz="1000" dirty="0">
                <a:solidFill>
                  <a:schemeClr val="bg1"/>
                </a:solidFill>
              </a:rPr>
              <a:t>Fuente: Secretariado Ejecutivo del Sistema Nacional de Seguridad Pública</a:t>
            </a:r>
            <a:endParaRPr lang="es-MX" sz="1000" dirty="0">
              <a:solidFill>
                <a:schemeClr val="bg1"/>
              </a:solidFill>
            </a:endParaRPr>
          </a:p>
        </p:txBody>
      </p:sp>
    </p:spTree>
    <p:extLst>
      <p:ext uri="{BB962C8B-B14F-4D97-AF65-F5344CB8AC3E}">
        <p14:creationId xmlns:p14="http://schemas.microsoft.com/office/powerpoint/2010/main" val="3787160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8A7BA06D-B3FF-4E91-8639-B4569AE3AA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ahLst/>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Arc 24">
            <a:extLst>
              <a:ext uri="{FF2B5EF4-FFF2-40B4-BE49-F238E27FC236}">
                <a16:creationId xmlns:a16="http://schemas.microsoft.com/office/drawing/2014/main" id="{2B30C86D-5A07-48BC-9C9D-6F9A2DB1E9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V="1">
            <a:off x="555710" y="106482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useBgFill="1">
        <p:nvSpPr>
          <p:cNvPr id="27" name="Rectangle 26">
            <a:extLst>
              <a:ext uri="{FF2B5EF4-FFF2-40B4-BE49-F238E27FC236}">
                <a16:creationId xmlns:a16="http://schemas.microsoft.com/office/drawing/2014/main" id="{265517E6-731F-4E8F-9FC3-57499CC1D2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Freeform: Shape 28">
            <a:extLst>
              <a:ext uri="{FF2B5EF4-FFF2-40B4-BE49-F238E27FC236}">
                <a16:creationId xmlns:a16="http://schemas.microsoft.com/office/drawing/2014/main" id="{6024FDB6-ADEE-441F-BE33-7FBD2998E7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578600" cy="6858003"/>
          </a:xfrm>
          <a:custGeom>
            <a:avLst/>
            <a:gdLst>
              <a:gd name="connsiteX0" fmla="*/ 3840831 w 6450535"/>
              <a:gd name="connsiteY0" fmla="*/ 0 h 6858003"/>
              <a:gd name="connsiteX1" fmla="*/ 0 w 6450535"/>
              <a:gd name="connsiteY1" fmla="*/ 0 h 6858003"/>
              <a:gd name="connsiteX2" fmla="*/ 0 w 6450535"/>
              <a:gd name="connsiteY2" fmla="*/ 6858002 h 6858003"/>
              <a:gd name="connsiteX3" fmla="*/ 222478 w 6450535"/>
              <a:gd name="connsiteY3" fmla="*/ 6858002 h 6858003"/>
              <a:gd name="connsiteX4" fmla="*/ 222478 w 6450535"/>
              <a:gd name="connsiteY4" fmla="*/ 6858003 h 6858003"/>
              <a:gd name="connsiteX5" fmla="*/ 6450535 w 6450535"/>
              <a:gd name="connsiteY5" fmla="*/ 6858003 h 6858003"/>
              <a:gd name="connsiteX6" fmla="*/ 6450535 w 6450535"/>
              <a:gd name="connsiteY6" fmla="*/ 1 h 6858003"/>
              <a:gd name="connsiteX7" fmla="*/ 3840836 w 6450535"/>
              <a:gd name="connsiteY7" fmla="*/ 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0535" h="6858003">
                <a:moveTo>
                  <a:pt x="3840831" y="0"/>
                </a:moveTo>
                <a:lnTo>
                  <a:pt x="0" y="0"/>
                </a:lnTo>
                <a:lnTo>
                  <a:pt x="0" y="6858002"/>
                </a:lnTo>
                <a:lnTo>
                  <a:pt x="222478" y="6858002"/>
                </a:lnTo>
                <a:lnTo>
                  <a:pt x="222478" y="6858003"/>
                </a:lnTo>
                <a:lnTo>
                  <a:pt x="6450535" y="6858003"/>
                </a:lnTo>
                <a:lnTo>
                  <a:pt x="6450535" y="1"/>
                </a:lnTo>
                <a:lnTo>
                  <a:pt x="3840836" y="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Arc 30">
            <a:extLst>
              <a:ext uri="{FF2B5EF4-FFF2-40B4-BE49-F238E27FC236}">
                <a16:creationId xmlns:a16="http://schemas.microsoft.com/office/drawing/2014/main" id="{18E928D9-3091-4385-B979-265D55AD02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03011">
            <a:off x="2974408" y="700861"/>
            <a:ext cx="2987899" cy="2987899"/>
          </a:xfrm>
          <a:prstGeom prst="arc">
            <a:avLst>
              <a:gd name="adj1" fmla="val 14612914"/>
              <a:gd name="adj2" fmla="val 0"/>
            </a:avLst>
          </a:prstGeom>
          <a:ln w="127000" cap="rnd">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5" name="Marcador de contenido 4">
            <a:extLst>
              <a:ext uri="{FF2B5EF4-FFF2-40B4-BE49-F238E27FC236}">
                <a16:creationId xmlns:a16="http://schemas.microsoft.com/office/drawing/2014/main" id="{6CC8B3EC-8C48-42AC-9E79-F532777425EE}"/>
              </a:ext>
            </a:extLst>
          </p:cNvPr>
          <p:cNvPicPr>
            <a:picLocks noGrp="1" noChangeAspect="1"/>
          </p:cNvPicPr>
          <p:nvPr>
            <p:ph idx="1"/>
          </p:nvPr>
        </p:nvPicPr>
        <p:blipFill rotWithShape="1">
          <a:blip r:embed="rId2"/>
          <a:srcRect l="36042" t="26183" r="12305" b="10835"/>
          <a:stretch/>
        </p:blipFill>
        <p:spPr>
          <a:xfrm>
            <a:off x="6652717" y="1163643"/>
            <a:ext cx="5381171" cy="4613043"/>
          </a:xfrm>
          <a:custGeom>
            <a:avLst/>
            <a:gdLst/>
            <a:ahLst/>
            <a:cxnLst/>
            <a:rect l="l" t="t" r="r" b="b"/>
            <a:pathLst>
              <a:path w="5096871" h="3143436">
                <a:moveTo>
                  <a:pt x="75600" y="0"/>
                </a:moveTo>
                <a:lnTo>
                  <a:pt x="5021271" y="0"/>
                </a:lnTo>
                <a:cubicBezTo>
                  <a:pt x="5063024" y="0"/>
                  <a:pt x="5096871" y="33847"/>
                  <a:pt x="5096871" y="75600"/>
                </a:cubicBezTo>
                <a:lnTo>
                  <a:pt x="5096871" y="3067836"/>
                </a:lnTo>
                <a:cubicBezTo>
                  <a:pt x="5096871" y="3109589"/>
                  <a:pt x="5063024" y="3143436"/>
                  <a:pt x="5021271" y="3143436"/>
                </a:cubicBezTo>
                <a:lnTo>
                  <a:pt x="75600" y="3143436"/>
                </a:lnTo>
                <a:cubicBezTo>
                  <a:pt x="33847" y="3143436"/>
                  <a:pt x="0" y="3109589"/>
                  <a:pt x="0" y="3067836"/>
                </a:cubicBezTo>
                <a:lnTo>
                  <a:pt x="0" y="75600"/>
                </a:lnTo>
                <a:cubicBezTo>
                  <a:pt x="0" y="33847"/>
                  <a:pt x="33847" y="0"/>
                  <a:pt x="75600" y="0"/>
                </a:cubicBezTo>
                <a:close/>
              </a:path>
            </a:pathLst>
          </a:custGeom>
        </p:spPr>
      </p:pic>
      <p:sp>
        <p:nvSpPr>
          <p:cNvPr id="33" name="Oval 32">
            <a:extLst>
              <a:ext uri="{FF2B5EF4-FFF2-40B4-BE49-F238E27FC236}">
                <a16:creationId xmlns:a16="http://schemas.microsoft.com/office/drawing/2014/main" id="{7D602432-D774-4CF5-94E8-7D52D01059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01186" y="5486807"/>
            <a:ext cx="491961" cy="491961"/>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7" name="Imagen 6">
            <a:extLst>
              <a:ext uri="{FF2B5EF4-FFF2-40B4-BE49-F238E27FC236}">
                <a16:creationId xmlns:a16="http://schemas.microsoft.com/office/drawing/2014/main" id="{9CA777E4-7128-4CC4-A3EF-FC4C776B0B5C}"/>
              </a:ext>
            </a:extLst>
          </p:cNvPr>
          <p:cNvPicPr>
            <a:picLocks noChangeAspect="1"/>
          </p:cNvPicPr>
          <p:nvPr/>
        </p:nvPicPr>
        <p:blipFill rotWithShape="1">
          <a:blip r:embed="rId3"/>
          <a:srcRect l="25027" t="20000" r="8036" b="7333"/>
          <a:stretch/>
        </p:blipFill>
        <p:spPr>
          <a:xfrm>
            <a:off x="410927" y="709442"/>
            <a:ext cx="5417047" cy="5393556"/>
          </a:xfrm>
          <a:custGeom>
            <a:avLst/>
            <a:gdLst/>
            <a:ahLst/>
            <a:cxnLst/>
            <a:rect l="l" t="t" r="r" b="b"/>
            <a:pathLst>
              <a:path w="5096871" h="3143436">
                <a:moveTo>
                  <a:pt x="75600" y="0"/>
                </a:moveTo>
                <a:lnTo>
                  <a:pt x="5021271" y="0"/>
                </a:lnTo>
                <a:cubicBezTo>
                  <a:pt x="5063024" y="0"/>
                  <a:pt x="5096871" y="33847"/>
                  <a:pt x="5096871" y="75600"/>
                </a:cubicBezTo>
                <a:lnTo>
                  <a:pt x="5096871" y="3067836"/>
                </a:lnTo>
                <a:cubicBezTo>
                  <a:pt x="5096871" y="3109589"/>
                  <a:pt x="5063024" y="3143436"/>
                  <a:pt x="5021271" y="3143436"/>
                </a:cubicBezTo>
                <a:lnTo>
                  <a:pt x="75600" y="3143436"/>
                </a:lnTo>
                <a:cubicBezTo>
                  <a:pt x="33847" y="3143436"/>
                  <a:pt x="0" y="3109589"/>
                  <a:pt x="0" y="3067836"/>
                </a:cubicBezTo>
                <a:lnTo>
                  <a:pt x="0" y="75600"/>
                </a:lnTo>
                <a:cubicBezTo>
                  <a:pt x="0" y="33847"/>
                  <a:pt x="33847" y="0"/>
                  <a:pt x="75600" y="0"/>
                </a:cubicBezTo>
                <a:close/>
              </a:path>
            </a:pathLst>
          </a:custGeom>
        </p:spPr>
      </p:pic>
      <p:sp>
        <p:nvSpPr>
          <p:cNvPr id="8" name="CuadroTexto 7">
            <a:extLst>
              <a:ext uri="{FF2B5EF4-FFF2-40B4-BE49-F238E27FC236}">
                <a16:creationId xmlns:a16="http://schemas.microsoft.com/office/drawing/2014/main" id="{EB0D64EB-E2B9-46D5-AF7D-E9B9290DDF03}"/>
              </a:ext>
            </a:extLst>
          </p:cNvPr>
          <p:cNvSpPr txBox="1"/>
          <p:nvPr/>
        </p:nvSpPr>
        <p:spPr>
          <a:xfrm>
            <a:off x="410927" y="185878"/>
            <a:ext cx="5654845" cy="369332"/>
          </a:xfrm>
          <a:prstGeom prst="rect">
            <a:avLst/>
          </a:prstGeom>
          <a:noFill/>
        </p:spPr>
        <p:txBody>
          <a:bodyPr wrap="square" rtlCol="0">
            <a:spAutoFit/>
          </a:bodyPr>
          <a:lstStyle/>
          <a:p>
            <a:r>
              <a:rPr lang="es-ES" b="1" dirty="0">
                <a:solidFill>
                  <a:schemeClr val="bg1"/>
                </a:solidFill>
              </a:rPr>
              <a:t>Incidencia  delictiva 2021( enero-diciembre</a:t>
            </a:r>
            <a:r>
              <a:rPr lang="es-ES" dirty="0"/>
              <a:t>)</a:t>
            </a:r>
            <a:endParaRPr lang="es-MX" dirty="0"/>
          </a:p>
        </p:txBody>
      </p:sp>
      <p:sp>
        <p:nvSpPr>
          <p:cNvPr id="21" name="CuadroTexto 20">
            <a:extLst>
              <a:ext uri="{FF2B5EF4-FFF2-40B4-BE49-F238E27FC236}">
                <a16:creationId xmlns:a16="http://schemas.microsoft.com/office/drawing/2014/main" id="{600ACA78-3B59-4454-9C5D-71B65499044C}"/>
              </a:ext>
            </a:extLst>
          </p:cNvPr>
          <p:cNvSpPr txBox="1"/>
          <p:nvPr/>
        </p:nvSpPr>
        <p:spPr>
          <a:xfrm>
            <a:off x="190349" y="6228659"/>
            <a:ext cx="6096000" cy="246221"/>
          </a:xfrm>
          <a:prstGeom prst="rect">
            <a:avLst/>
          </a:prstGeom>
          <a:noFill/>
        </p:spPr>
        <p:txBody>
          <a:bodyPr wrap="square">
            <a:spAutoFit/>
          </a:bodyPr>
          <a:lstStyle/>
          <a:p>
            <a:r>
              <a:rPr lang="es-ES" sz="1000" dirty="0">
                <a:solidFill>
                  <a:schemeClr val="bg1"/>
                </a:solidFill>
              </a:rPr>
              <a:t>Fuente: Secretariado Ejecutivo del Sistema Nacional de Seguridad Pública</a:t>
            </a:r>
            <a:endParaRPr lang="es-MX" sz="1000" dirty="0">
              <a:solidFill>
                <a:schemeClr val="bg1"/>
              </a:solidFill>
            </a:endParaRPr>
          </a:p>
        </p:txBody>
      </p:sp>
    </p:spTree>
    <p:extLst>
      <p:ext uri="{BB962C8B-B14F-4D97-AF65-F5344CB8AC3E}">
        <p14:creationId xmlns:p14="http://schemas.microsoft.com/office/powerpoint/2010/main" val="40975072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D7EDD6-AC0D-48ED-8D19-469849FC2E4C}"/>
              </a:ext>
            </a:extLst>
          </p:cNvPr>
          <p:cNvSpPr>
            <a:spLocks noGrp="1"/>
          </p:cNvSpPr>
          <p:nvPr>
            <p:ph type="title"/>
          </p:nvPr>
        </p:nvSpPr>
        <p:spPr>
          <a:xfrm>
            <a:off x="838200" y="160791"/>
            <a:ext cx="10515600" cy="592818"/>
          </a:xfrm>
        </p:spPr>
        <p:txBody>
          <a:bodyPr>
            <a:normAutofit fontScale="90000"/>
          </a:bodyPr>
          <a:lstStyle/>
          <a:p>
            <a:pPr algn="ctr"/>
            <a:r>
              <a:rPr lang="es-MX" sz="2000" b="1" dirty="0"/>
              <a:t>Incidencia delictiva mensual</a:t>
            </a:r>
            <a:br>
              <a:rPr lang="es-MX" sz="2000" b="1" dirty="0"/>
            </a:br>
            <a:r>
              <a:rPr lang="es-MX" sz="2000" b="1" dirty="0"/>
              <a:t>Presuntos delitos, 2018 – 2021</a:t>
            </a:r>
          </a:p>
        </p:txBody>
      </p:sp>
      <p:pic>
        <p:nvPicPr>
          <p:cNvPr id="5" name="Marcador de contenido 4">
            <a:extLst>
              <a:ext uri="{FF2B5EF4-FFF2-40B4-BE49-F238E27FC236}">
                <a16:creationId xmlns:a16="http://schemas.microsoft.com/office/drawing/2014/main" id="{C0E7377A-877C-4FED-B6E7-591B61F5C067}"/>
              </a:ext>
            </a:extLst>
          </p:cNvPr>
          <p:cNvPicPr>
            <a:picLocks noGrp="1" noChangeAspect="1"/>
          </p:cNvPicPr>
          <p:nvPr>
            <p:ph idx="1"/>
          </p:nvPr>
        </p:nvPicPr>
        <p:blipFill rotWithShape="1">
          <a:blip r:embed="rId2"/>
          <a:srcRect l="32160" t="29417" r="12196" b="8903"/>
          <a:stretch/>
        </p:blipFill>
        <p:spPr>
          <a:xfrm>
            <a:off x="217714" y="846818"/>
            <a:ext cx="11872686" cy="5553982"/>
          </a:xfrm>
        </p:spPr>
      </p:pic>
      <p:sp>
        <p:nvSpPr>
          <p:cNvPr id="7" name="CuadroTexto 6">
            <a:extLst>
              <a:ext uri="{FF2B5EF4-FFF2-40B4-BE49-F238E27FC236}">
                <a16:creationId xmlns:a16="http://schemas.microsoft.com/office/drawing/2014/main" id="{1F7CA275-1228-4D33-806A-E0252B2289B8}"/>
              </a:ext>
            </a:extLst>
          </p:cNvPr>
          <p:cNvSpPr txBox="1"/>
          <p:nvPr/>
        </p:nvSpPr>
        <p:spPr>
          <a:xfrm>
            <a:off x="595086" y="6400800"/>
            <a:ext cx="11219543" cy="646331"/>
          </a:xfrm>
          <a:prstGeom prst="rect">
            <a:avLst/>
          </a:prstGeom>
          <a:noFill/>
        </p:spPr>
        <p:txBody>
          <a:bodyPr wrap="square" rtlCol="0">
            <a:spAutoFit/>
          </a:bodyPr>
          <a:lstStyle/>
          <a:p>
            <a:r>
              <a:rPr lang="es-ES" sz="1000" dirty="0"/>
              <a:t>Fuente: Secretariado Ejecutivo del Sistema Nacional de Seguridad Pública. Informe de Incidencia Delictiva Fuero Común, 31 de diciembre</a:t>
            </a:r>
            <a:r>
              <a:rPr lang="es-ES" dirty="0"/>
              <a:t>. </a:t>
            </a:r>
            <a:endParaRPr lang="es-MX" sz="1800" dirty="0"/>
          </a:p>
          <a:p>
            <a:endParaRPr lang="es-MX" dirty="0"/>
          </a:p>
        </p:txBody>
      </p:sp>
      <p:sp>
        <p:nvSpPr>
          <p:cNvPr id="6" name="CuadroTexto 5">
            <a:extLst>
              <a:ext uri="{FF2B5EF4-FFF2-40B4-BE49-F238E27FC236}">
                <a16:creationId xmlns:a16="http://schemas.microsoft.com/office/drawing/2014/main" id="{1810071F-EEDB-48C4-B96A-78A46F92584E}"/>
              </a:ext>
            </a:extLst>
          </p:cNvPr>
          <p:cNvSpPr txBox="1"/>
          <p:nvPr/>
        </p:nvSpPr>
        <p:spPr>
          <a:xfrm>
            <a:off x="190349" y="6228659"/>
            <a:ext cx="6096000" cy="246221"/>
          </a:xfrm>
          <a:prstGeom prst="rect">
            <a:avLst/>
          </a:prstGeom>
          <a:noFill/>
        </p:spPr>
        <p:txBody>
          <a:bodyPr wrap="square">
            <a:spAutoFit/>
          </a:bodyPr>
          <a:lstStyle/>
          <a:p>
            <a:r>
              <a:rPr lang="es-ES" sz="1000" dirty="0">
                <a:solidFill>
                  <a:schemeClr val="bg1"/>
                </a:solidFill>
              </a:rPr>
              <a:t>Fuente: Secretariado Ejecutivo del Sistema Nacional de Seguridad Pública</a:t>
            </a:r>
            <a:endParaRPr lang="es-MX" sz="1000" dirty="0">
              <a:solidFill>
                <a:schemeClr val="bg1"/>
              </a:solidFill>
            </a:endParaRPr>
          </a:p>
        </p:txBody>
      </p:sp>
      <p:sp>
        <p:nvSpPr>
          <p:cNvPr id="8" name="CuadroTexto 7">
            <a:extLst>
              <a:ext uri="{FF2B5EF4-FFF2-40B4-BE49-F238E27FC236}">
                <a16:creationId xmlns:a16="http://schemas.microsoft.com/office/drawing/2014/main" id="{9C78BC56-DA47-4002-AB53-03318A899A97}"/>
              </a:ext>
            </a:extLst>
          </p:cNvPr>
          <p:cNvSpPr txBox="1"/>
          <p:nvPr/>
        </p:nvSpPr>
        <p:spPr>
          <a:xfrm>
            <a:off x="342749" y="6381059"/>
            <a:ext cx="6096000" cy="246221"/>
          </a:xfrm>
          <a:prstGeom prst="rect">
            <a:avLst/>
          </a:prstGeom>
          <a:noFill/>
        </p:spPr>
        <p:txBody>
          <a:bodyPr wrap="square">
            <a:spAutoFit/>
          </a:bodyPr>
          <a:lstStyle/>
          <a:p>
            <a:r>
              <a:rPr lang="es-ES" sz="1000" dirty="0">
                <a:solidFill>
                  <a:schemeClr val="bg1"/>
                </a:solidFill>
              </a:rPr>
              <a:t>Fuente: Secretariado Ejecutivo del Sistema Nacional de Seguridad Pública</a:t>
            </a:r>
            <a:endParaRPr lang="es-MX" sz="1000" dirty="0">
              <a:solidFill>
                <a:schemeClr val="bg1"/>
              </a:solidFill>
            </a:endParaRPr>
          </a:p>
        </p:txBody>
      </p:sp>
    </p:spTree>
    <p:extLst>
      <p:ext uri="{BB962C8B-B14F-4D97-AF65-F5344CB8AC3E}">
        <p14:creationId xmlns:p14="http://schemas.microsoft.com/office/powerpoint/2010/main" val="1106641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AA5ED585-FEBB-4DAD-84C0-97BEE6C360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88933" y="4841194"/>
            <a:ext cx="1737401" cy="959536"/>
          </a:xfrm>
          <a:custGeom>
            <a:avLst/>
            <a:gdLst/>
            <a:ahLst/>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 name="Freeform: Shape 24">
            <a:extLst>
              <a:ext uri="{FF2B5EF4-FFF2-40B4-BE49-F238E27FC236}">
                <a16:creationId xmlns:a16="http://schemas.microsoft.com/office/drawing/2014/main" id="{EF6AC352-A720-4DB3-87CA-A33B0607CA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94433" y="2"/>
            <a:ext cx="849328" cy="357668"/>
          </a:xfrm>
          <a:custGeom>
            <a:avLst/>
            <a:gdLst/>
            <a:ahLst/>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E7D70B4E-60F0-4587-9D0A-C9E66E53A7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Freeform: Shape 28">
            <a:extLst>
              <a:ext uri="{FF2B5EF4-FFF2-40B4-BE49-F238E27FC236}">
                <a16:creationId xmlns:a16="http://schemas.microsoft.com/office/drawing/2014/main" id="{7F149F64-F5A8-406B-96EB-0B8A677B43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763222" y="0"/>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2">
              <a:lumMod val="75000"/>
            </a:scheme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1" name="Freeform: Shape 30">
            <a:extLst>
              <a:ext uri="{FF2B5EF4-FFF2-40B4-BE49-F238E27FC236}">
                <a16:creationId xmlns:a16="http://schemas.microsoft.com/office/drawing/2014/main" id="{1A9EE7A9-906A-4407-BE4D-A564B220B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2">
              <a:lumMod val="75000"/>
            </a:scheme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Marcador de contenido 6">
            <a:extLst>
              <a:ext uri="{FF2B5EF4-FFF2-40B4-BE49-F238E27FC236}">
                <a16:creationId xmlns:a16="http://schemas.microsoft.com/office/drawing/2014/main" id="{CAF773AD-D00D-4506-A129-31248A741846}"/>
              </a:ext>
            </a:extLst>
          </p:cNvPr>
          <p:cNvSpPr>
            <a:spLocks noGrp="1"/>
          </p:cNvSpPr>
          <p:nvPr>
            <p:ph idx="1"/>
          </p:nvPr>
        </p:nvSpPr>
        <p:spPr/>
        <p:txBody>
          <a:bodyPr/>
          <a:lstStyle/>
          <a:p>
            <a:endParaRPr lang="es-MX"/>
          </a:p>
        </p:txBody>
      </p:sp>
      <p:pic>
        <p:nvPicPr>
          <p:cNvPr id="9" name="Imagen 8">
            <a:extLst>
              <a:ext uri="{FF2B5EF4-FFF2-40B4-BE49-F238E27FC236}">
                <a16:creationId xmlns:a16="http://schemas.microsoft.com/office/drawing/2014/main" id="{EEFBD02D-B867-444C-80D4-E7390BF86A55}"/>
              </a:ext>
            </a:extLst>
          </p:cNvPr>
          <p:cNvPicPr>
            <a:picLocks noChangeAspect="1"/>
          </p:cNvPicPr>
          <p:nvPr/>
        </p:nvPicPr>
        <p:blipFill rotWithShape="1">
          <a:blip r:embed="rId2"/>
          <a:srcRect l="23681" t="35018" r="3921" b="12176"/>
          <a:stretch/>
        </p:blipFill>
        <p:spPr>
          <a:xfrm>
            <a:off x="537029" y="1109818"/>
            <a:ext cx="10963593" cy="4928375"/>
          </a:xfrm>
          <a:prstGeom prst="rect">
            <a:avLst/>
          </a:prstGeom>
        </p:spPr>
      </p:pic>
      <p:sp>
        <p:nvSpPr>
          <p:cNvPr id="11" name="CuadroTexto 10">
            <a:extLst>
              <a:ext uri="{FF2B5EF4-FFF2-40B4-BE49-F238E27FC236}">
                <a16:creationId xmlns:a16="http://schemas.microsoft.com/office/drawing/2014/main" id="{B2610335-FE42-4378-90BA-3C93DDCF0AE3}"/>
              </a:ext>
            </a:extLst>
          </p:cNvPr>
          <p:cNvSpPr txBox="1"/>
          <p:nvPr/>
        </p:nvSpPr>
        <p:spPr>
          <a:xfrm>
            <a:off x="959536" y="357670"/>
            <a:ext cx="10187435" cy="707886"/>
          </a:xfrm>
          <a:prstGeom prst="rect">
            <a:avLst/>
          </a:prstGeom>
          <a:noFill/>
        </p:spPr>
        <p:txBody>
          <a:bodyPr wrap="square" rtlCol="0">
            <a:spAutoFit/>
          </a:bodyPr>
          <a:lstStyle/>
          <a:p>
            <a:pPr algn="ctr"/>
            <a:r>
              <a:rPr lang="es-ES" sz="2000" b="1" dirty="0">
                <a:solidFill>
                  <a:schemeClr val="bg1"/>
                </a:solidFill>
              </a:rPr>
              <a:t>Incidencia  delictiva. Comparativo doceavo mes del año </a:t>
            </a:r>
          </a:p>
          <a:p>
            <a:pPr algn="ctr"/>
            <a:r>
              <a:rPr lang="es-ES" sz="2000" b="1" dirty="0">
                <a:solidFill>
                  <a:schemeClr val="bg1"/>
                </a:solidFill>
              </a:rPr>
              <a:t>Diciembre 2020-Diciembre 2021</a:t>
            </a:r>
            <a:endParaRPr lang="es-MX" sz="2000" b="1" dirty="0">
              <a:solidFill>
                <a:schemeClr val="bg1"/>
              </a:solidFill>
            </a:endParaRPr>
          </a:p>
        </p:txBody>
      </p:sp>
      <p:sp>
        <p:nvSpPr>
          <p:cNvPr id="12" name="CuadroTexto 11">
            <a:extLst>
              <a:ext uri="{FF2B5EF4-FFF2-40B4-BE49-F238E27FC236}">
                <a16:creationId xmlns:a16="http://schemas.microsoft.com/office/drawing/2014/main" id="{41B151F7-8B66-4A8C-80E4-300CFC371A25}"/>
              </a:ext>
            </a:extLst>
          </p:cNvPr>
          <p:cNvSpPr txBox="1"/>
          <p:nvPr/>
        </p:nvSpPr>
        <p:spPr>
          <a:xfrm>
            <a:off x="959535" y="6224681"/>
            <a:ext cx="9776781" cy="369332"/>
          </a:xfrm>
          <a:prstGeom prst="rect">
            <a:avLst/>
          </a:prstGeom>
          <a:noFill/>
        </p:spPr>
        <p:txBody>
          <a:bodyPr wrap="square">
            <a:spAutoFit/>
          </a:bodyPr>
          <a:lstStyle/>
          <a:p>
            <a:r>
              <a:rPr lang="es-ES" sz="1000" dirty="0">
                <a:solidFill>
                  <a:schemeClr val="bg1"/>
                </a:solidFill>
              </a:rPr>
              <a:t>Fuente: Secretariado Ejecutivo del Sistema Nacional de Seguridad Pública. Informe de Incidencia Delictiva Fuero Común, 31 de diciembre</a:t>
            </a:r>
            <a:r>
              <a:rPr lang="es-ES" dirty="0"/>
              <a:t>. </a:t>
            </a:r>
            <a:endParaRPr lang="es-MX" sz="4000" dirty="0"/>
          </a:p>
        </p:txBody>
      </p:sp>
    </p:spTree>
    <p:extLst>
      <p:ext uri="{BB962C8B-B14F-4D97-AF65-F5344CB8AC3E}">
        <p14:creationId xmlns:p14="http://schemas.microsoft.com/office/powerpoint/2010/main" val="31395804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8A7BA06D-B3FF-4E91-8639-B4569AE3AA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ahLst/>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Arc 9">
            <a:extLst>
              <a:ext uri="{FF2B5EF4-FFF2-40B4-BE49-F238E27FC236}">
                <a16:creationId xmlns:a16="http://schemas.microsoft.com/office/drawing/2014/main" id="{2B30C86D-5A07-48BC-9C9D-6F9A2DB1E9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V="1">
            <a:off x="555710" y="106482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4E1BEB12-92AF-4445-98AD-4C7756E7C9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D0522C2C-7B5C-48A7-A969-03941E5D2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69476" y="220196"/>
            <a:ext cx="9422524" cy="6637806"/>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0E711B3A-B8A5-486E-8CA4-38EC6555D36A}"/>
              </a:ext>
            </a:extLst>
          </p:cNvPr>
          <p:cNvSpPr>
            <a:spLocks noGrp="1"/>
          </p:cNvSpPr>
          <p:nvPr>
            <p:ph type="title"/>
          </p:nvPr>
        </p:nvSpPr>
        <p:spPr>
          <a:xfrm>
            <a:off x="4038600" y="1939159"/>
            <a:ext cx="7644627" cy="2751086"/>
          </a:xfrm>
        </p:spPr>
        <p:txBody>
          <a:bodyPr vert="horz" lIns="91440" tIns="45720" rIns="91440" bIns="45720" rtlCol="0" anchor="b">
            <a:normAutofit/>
          </a:bodyPr>
          <a:lstStyle/>
          <a:p>
            <a:pPr algn="r"/>
            <a:endParaRPr lang="en-US" sz="6000" kern="1200">
              <a:solidFill>
                <a:schemeClr val="tx1"/>
              </a:solidFill>
              <a:latin typeface="+mj-lt"/>
              <a:ea typeface="+mj-ea"/>
              <a:cs typeface="+mj-cs"/>
            </a:endParaRPr>
          </a:p>
        </p:txBody>
      </p:sp>
      <p:sp>
        <p:nvSpPr>
          <p:cNvPr id="18" name="Oval 17">
            <a:extLst>
              <a:ext uri="{FF2B5EF4-FFF2-40B4-BE49-F238E27FC236}">
                <a16:creationId xmlns:a16="http://schemas.microsoft.com/office/drawing/2014/main" id="{D6EE29F2-D77F-4BD0-A20B-334D316A1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09800" y="2099696"/>
            <a:ext cx="1942241" cy="1889551"/>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0" name="Arc 19">
            <a:extLst>
              <a:ext uri="{FF2B5EF4-FFF2-40B4-BE49-F238E27FC236}">
                <a16:creationId xmlns:a16="http://schemas.microsoft.com/office/drawing/2014/main" id="{22D09ED2-868F-42C6-866E-F92E0CEF31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520172">
            <a:off x="1613162" y="1492572"/>
            <a:ext cx="2987899" cy="2987899"/>
          </a:xfrm>
          <a:prstGeom prst="arc">
            <a:avLst>
              <a:gd name="adj1" fmla="val 14455503"/>
              <a:gd name="adj2" fmla="val 227775"/>
            </a:avLst>
          </a:prstGeom>
          <a:ln w="127000" cap="rnd">
            <a:solidFill>
              <a:schemeClr val="accent2">
                <a:lumMod val="75000"/>
              </a:schemeClr>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graphicFrame>
        <p:nvGraphicFramePr>
          <p:cNvPr id="13" name="Marcador de contenido 6">
            <a:extLst>
              <a:ext uri="{FF2B5EF4-FFF2-40B4-BE49-F238E27FC236}">
                <a16:creationId xmlns:a16="http://schemas.microsoft.com/office/drawing/2014/main" id="{FB096920-138A-48F3-A591-47F5A0E187A9}"/>
              </a:ext>
            </a:extLst>
          </p:cNvPr>
          <p:cNvGraphicFramePr>
            <a:graphicFrameLocks noGrp="1"/>
          </p:cNvGraphicFramePr>
          <p:nvPr>
            <p:ph idx="1"/>
            <p:extLst>
              <p:ext uri="{D42A27DB-BD31-4B8C-83A1-F6EECF244321}">
                <p14:modId xmlns:p14="http://schemas.microsoft.com/office/powerpoint/2010/main" val="57407985"/>
              </p:ext>
            </p:extLst>
          </p:nvPr>
        </p:nvGraphicFramePr>
        <p:xfrm>
          <a:off x="508773" y="3670278"/>
          <a:ext cx="5339039" cy="2122893"/>
        </p:xfrm>
        <a:graphic>
          <a:graphicData uri="http://schemas.openxmlformats.org/drawingml/2006/table">
            <a:tbl>
              <a:tblPr/>
              <a:tblGrid>
                <a:gridCol w="3930442">
                  <a:extLst>
                    <a:ext uri="{9D8B030D-6E8A-4147-A177-3AD203B41FA5}">
                      <a16:colId xmlns:a16="http://schemas.microsoft.com/office/drawing/2014/main" val="3124565132"/>
                    </a:ext>
                  </a:extLst>
                </a:gridCol>
                <a:gridCol w="1408597">
                  <a:extLst>
                    <a:ext uri="{9D8B030D-6E8A-4147-A177-3AD203B41FA5}">
                      <a16:colId xmlns:a16="http://schemas.microsoft.com/office/drawing/2014/main" val="3668496362"/>
                    </a:ext>
                  </a:extLst>
                </a:gridCol>
              </a:tblGrid>
              <a:tr h="604000">
                <a:tc>
                  <a:txBody>
                    <a:bodyPr/>
                    <a:lstStyle/>
                    <a:p>
                      <a:pPr algn="ctr" fontAlgn="ctr"/>
                      <a:r>
                        <a:rPr lang="es-ES" sz="1200" b="1" i="0" u="none" strike="noStrike" dirty="0">
                          <a:solidFill>
                            <a:srgbClr val="FFFFFF"/>
                          </a:solidFill>
                          <a:effectLst/>
                          <a:latin typeface="Montserrat" panose="00000500000000000000" pitchFamily="2" charset="0"/>
                        </a:rPr>
                        <a:t>Total de delitos contra la vida y la integridad corporal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00C0C"/>
                    </a:solidFill>
                  </a:tcPr>
                </a:tc>
                <a:tc>
                  <a:txBody>
                    <a:bodyPr/>
                    <a:lstStyle/>
                    <a:p>
                      <a:pPr algn="r" fontAlgn="ctr"/>
                      <a:r>
                        <a:rPr lang="es-MX" sz="1200" b="1" i="0" u="none" strike="noStrike">
                          <a:solidFill>
                            <a:srgbClr val="FFFFFF"/>
                          </a:solidFill>
                          <a:effectLst/>
                          <a:latin typeface="Montserrat" panose="00000500000000000000" pitchFamily="2" charset="0"/>
                        </a:rPr>
                        <a:t>259,285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00C0C"/>
                    </a:solidFill>
                  </a:tcPr>
                </a:tc>
                <a:extLst>
                  <a:ext uri="{0D108BD9-81ED-4DB2-BD59-A6C34878D82A}">
                    <a16:rowId xmlns:a16="http://schemas.microsoft.com/office/drawing/2014/main" val="1062791791"/>
                  </a:ext>
                </a:extLst>
              </a:tr>
              <a:tr h="258315">
                <a:tc>
                  <a:txBody>
                    <a:bodyPr/>
                    <a:lstStyle/>
                    <a:p>
                      <a:pPr algn="l" fontAlgn="ctr"/>
                      <a:r>
                        <a:rPr lang="es-MX" sz="1200" b="0" i="0" u="none" strike="noStrike">
                          <a:solidFill>
                            <a:srgbClr val="000000"/>
                          </a:solidFill>
                          <a:effectLst/>
                          <a:latin typeface="Montserrat" panose="00000500000000000000" pitchFamily="2" charset="0"/>
                        </a:rPr>
                        <a:t>Homicidio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Montserrat" panose="00000500000000000000" pitchFamily="2" charset="0"/>
                        </a:rPr>
                        <a:t>43,956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53597587"/>
                  </a:ext>
                </a:extLst>
              </a:tr>
              <a:tr h="258315">
                <a:tc>
                  <a:txBody>
                    <a:bodyPr/>
                    <a:lstStyle/>
                    <a:p>
                      <a:pPr algn="l" fontAlgn="ctr"/>
                      <a:r>
                        <a:rPr lang="es-MX" sz="1200" b="0" i="0" u="none" strike="noStrike">
                          <a:solidFill>
                            <a:srgbClr val="000000"/>
                          </a:solidFill>
                          <a:effectLst/>
                          <a:latin typeface="Montserrat" panose="00000500000000000000" pitchFamily="2" charset="0"/>
                        </a:rPr>
                        <a:t>Lesiones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200,958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7683727"/>
                  </a:ext>
                </a:extLst>
              </a:tr>
              <a:tr h="258315">
                <a:tc>
                  <a:txBody>
                    <a:bodyPr/>
                    <a:lstStyle/>
                    <a:p>
                      <a:pPr algn="l" fontAlgn="ctr"/>
                      <a:r>
                        <a:rPr lang="es-MX" sz="1200" b="0" i="0" u="none" strike="noStrike">
                          <a:solidFill>
                            <a:srgbClr val="000000"/>
                          </a:solidFill>
                          <a:effectLst/>
                          <a:latin typeface="Montserrat" panose="00000500000000000000" pitchFamily="2" charset="0"/>
                        </a:rPr>
                        <a:t>Feminicidio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966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41138697"/>
                  </a:ext>
                </a:extLst>
              </a:tr>
              <a:tr h="258315">
                <a:tc>
                  <a:txBody>
                    <a:bodyPr/>
                    <a:lstStyle/>
                    <a:p>
                      <a:pPr algn="l" fontAlgn="ctr"/>
                      <a:r>
                        <a:rPr lang="es-MX" sz="1200" b="0" i="0" u="none" strike="noStrike">
                          <a:solidFill>
                            <a:srgbClr val="000000"/>
                          </a:solidFill>
                          <a:effectLst/>
                          <a:latin typeface="Montserrat" panose="00000500000000000000" pitchFamily="2" charset="0"/>
                        </a:rPr>
                        <a:t>Aborto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704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12562759"/>
                  </a:ext>
                </a:extLst>
              </a:tr>
              <a:tr h="485633">
                <a:tc>
                  <a:txBody>
                    <a:bodyPr/>
                    <a:lstStyle/>
                    <a:p>
                      <a:pPr algn="l" fontAlgn="ctr"/>
                      <a:r>
                        <a:rPr lang="es-ES" sz="1200" b="0" i="0" u="none" strike="noStrike">
                          <a:solidFill>
                            <a:srgbClr val="000000"/>
                          </a:solidFill>
                          <a:effectLst/>
                          <a:latin typeface="Montserrat" panose="00000500000000000000" pitchFamily="2" charset="0"/>
                        </a:rPr>
                        <a:t>Otros delitos que atentan contra la vida y la integridad corporal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Montserrat" panose="00000500000000000000" pitchFamily="2" charset="0"/>
                        </a:rPr>
                        <a:t>12,701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806230468"/>
                  </a:ext>
                </a:extLst>
              </a:tr>
            </a:tbl>
          </a:graphicData>
        </a:graphic>
      </p:graphicFrame>
      <p:graphicFrame>
        <p:nvGraphicFramePr>
          <p:cNvPr id="15" name="Tabla 14">
            <a:extLst>
              <a:ext uri="{FF2B5EF4-FFF2-40B4-BE49-F238E27FC236}">
                <a16:creationId xmlns:a16="http://schemas.microsoft.com/office/drawing/2014/main" id="{737BCA20-3746-4443-9EA4-F716D3512E60}"/>
              </a:ext>
            </a:extLst>
          </p:cNvPr>
          <p:cNvGraphicFramePr>
            <a:graphicFrameLocks noGrp="1"/>
          </p:cNvGraphicFramePr>
          <p:nvPr>
            <p:extLst>
              <p:ext uri="{D42A27DB-BD31-4B8C-83A1-F6EECF244321}">
                <p14:modId xmlns:p14="http://schemas.microsoft.com/office/powerpoint/2010/main" val="4108761308"/>
              </p:ext>
            </p:extLst>
          </p:nvPr>
        </p:nvGraphicFramePr>
        <p:xfrm>
          <a:off x="6297252" y="1103586"/>
          <a:ext cx="5339039" cy="3586660"/>
        </p:xfrm>
        <a:graphic>
          <a:graphicData uri="http://schemas.openxmlformats.org/drawingml/2006/table">
            <a:tbl>
              <a:tblPr/>
              <a:tblGrid>
                <a:gridCol w="3930442">
                  <a:extLst>
                    <a:ext uri="{9D8B030D-6E8A-4147-A177-3AD203B41FA5}">
                      <a16:colId xmlns:a16="http://schemas.microsoft.com/office/drawing/2014/main" val="2614759448"/>
                    </a:ext>
                  </a:extLst>
                </a:gridCol>
                <a:gridCol w="1408597">
                  <a:extLst>
                    <a:ext uri="{9D8B030D-6E8A-4147-A177-3AD203B41FA5}">
                      <a16:colId xmlns:a16="http://schemas.microsoft.com/office/drawing/2014/main" val="995232152"/>
                    </a:ext>
                  </a:extLst>
                </a:gridCol>
              </a:tblGrid>
              <a:tr h="1731283">
                <a:tc>
                  <a:txBody>
                    <a:bodyPr/>
                    <a:lstStyle/>
                    <a:p>
                      <a:pPr algn="ctr" fontAlgn="ctr"/>
                      <a:r>
                        <a:rPr lang="es-ES" sz="1200" b="1" i="0" u="none" strike="noStrike" dirty="0">
                          <a:solidFill>
                            <a:srgbClr val="FFFFFF"/>
                          </a:solidFill>
                          <a:effectLst/>
                          <a:latin typeface="Montserrat" panose="00000500000000000000" pitchFamily="2" charset="0"/>
                        </a:rPr>
                        <a:t>Total de delitos contra la libertad y la seguridad sexual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00C0C"/>
                    </a:solidFill>
                  </a:tcPr>
                </a:tc>
                <a:tc>
                  <a:txBody>
                    <a:bodyPr/>
                    <a:lstStyle/>
                    <a:p>
                      <a:pPr algn="r" fontAlgn="ctr"/>
                      <a:r>
                        <a:rPr lang="es-MX" sz="1200" b="1" i="0" u="none" strike="noStrike">
                          <a:solidFill>
                            <a:srgbClr val="FFFFFF"/>
                          </a:solidFill>
                          <a:effectLst/>
                          <a:latin typeface="Montserrat" panose="00000500000000000000" pitchFamily="2" charset="0"/>
                        </a:rPr>
                        <a:t>69,512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00C0C"/>
                    </a:solidFill>
                  </a:tcPr>
                </a:tc>
                <a:extLst>
                  <a:ext uri="{0D108BD9-81ED-4DB2-BD59-A6C34878D82A}">
                    <a16:rowId xmlns:a16="http://schemas.microsoft.com/office/drawing/2014/main" val="1610724777"/>
                  </a:ext>
                </a:extLst>
              </a:tr>
              <a:tr h="225167">
                <a:tc>
                  <a:txBody>
                    <a:bodyPr/>
                    <a:lstStyle/>
                    <a:p>
                      <a:pPr algn="l" fontAlgn="ctr"/>
                      <a:r>
                        <a:rPr lang="es-MX" sz="1200" b="0" i="0" u="none" strike="noStrike">
                          <a:solidFill>
                            <a:srgbClr val="000000"/>
                          </a:solidFill>
                          <a:effectLst/>
                          <a:latin typeface="Montserrat" panose="00000500000000000000" pitchFamily="2" charset="0"/>
                        </a:rPr>
                        <a:t>Abuso sexual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27,710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73700751"/>
                  </a:ext>
                </a:extLst>
              </a:tr>
              <a:tr h="225167">
                <a:tc>
                  <a:txBody>
                    <a:bodyPr/>
                    <a:lstStyle/>
                    <a:p>
                      <a:pPr algn="l" fontAlgn="ctr"/>
                      <a:r>
                        <a:rPr lang="es-MX" sz="1200" b="0" i="0" u="none" strike="noStrike" dirty="0">
                          <a:solidFill>
                            <a:srgbClr val="000000"/>
                          </a:solidFill>
                          <a:effectLst/>
                          <a:latin typeface="Montserrat" panose="00000500000000000000" pitchFamily="2" charset="0"/>
                        </a:rPr>
                        <a:t>Acoso sexual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7,059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34798544"/>
                  </a:ext>
                </a:extLst>
              </a:tr>
              <a:tr h="225167">
                <a:tc>
                  <a:txBody>
                    <a:bodyPr/>
                    <a:lstStyle/>
                    <a:p>
                      <a:pPr algn="l" fontAlgn="ctr"/>
                      <a:r>
                        <a:rPr lang="es-MX" sz="1200" b="0" i="0" u="none" strike="noStrike" dirty="0">
                          <a:solidFill>
                            <a:srgbClr val="000000"/>
                          </a:solidFill>
                          <a:effectLst/>
                          <a:latin typeface="Montserrat" panose="00000500000000000000" pitchFamily="2" charset="0"/>
                        </a:rPr>
                        <a:t>Hostigamiento sexual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2,077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51002009"/>
                  </a:ext>
                </a:extLst>
              </a:tr>
              <a:tr h="225167">
                <a:tc>
                  <a:txBody>
                    <a:bodyPr/>
                    <a:lstStyle/>
                    <a:p>
                      <a:pPr algn="l" fontAlgn="ctr"/>
                      <a:r>
                        <a:rPr lang="es-MX" sz="1200" b="0" i="0" u="none" strike="noStrike">
                          <a:solidFill>
                            <a:srgbClr val="000000"/>
                          </a:solidFill>
                          <a:effectLst/>
                          <a:latin typeface="Montserrat" panose="00000500000000000000" pitchFamily="2" charset="0"/>
                        </a:rPr>
                        <a:t>Violación simple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15,214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1662725"/>
                  </a:ext>
                </a:extLst>
              </a:tr>
              <a:tr h="225167">
                <a:tc>
                  <a:txBody>
                    <a:bodyPr/>
                    <a:lstStyle/>
                    <a:p>
                      <a:pPr algn="l" fontAlgn="ctr"/>
                      <a:r>
                        <a:rPr lang="es-MX" sz="1200" b="0" i="0" u="none" strike="noStrike">
                          <a:solidFill>
                            <a:srgbClr val="000000"/>
                          </a:solidFill>
                          <a:effectLst/>
                          <a:latin typeface="Montserrat" panose="00000500000000000000" pitchFamily="2" charset="0"/>
                        </a:rPr>
                        <a:t>Violación equiparada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5,975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26274439"/>
                  </a:ext>
                </a:extLst>
              </a:tr>
              <a:tr h="225167">
                <a:tc>
                  <a:txBody>
                    <a:bodyPr/>
                    <a:lstStyle/>
                    <a:p>
                      <a:pPr algn="l" fontAlgn="ctr"/>
                      <a:r>
                        <a:rPr lang="es-MX" sz="1200" b="0" i="0" u="none" strike="noStrike">
                          <a:solidFill>
                            <a:srgbClr val="000000"/>
                          </a:solidFill>
                          <a:effectLst/>
                          <a:latin typeface="Montserrat" panose="00000500000000000000" pitchFamily="2" charset="0"/>
                        </a:rPr>
                        <a:t>Incesto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a:solidFill>
                            <a:srgbClr val="000000"/>
                          </a:solidFill>
                          <a:effectLst/>
                          <a:latin typeface="Montserrat" panose="00000500000000000000" pitchFamily="2"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86969509"/>
                  </a:ext>
                </a:extLst>
              </a:tr>
              <a:tr h="504375">
                <a:tc>
                  <a:txBody>
                    <a:bodyPr/>
                    <a:lstStyle/>
                    <a:p>
                      <a:pPr algn="l" fontAlgn="ctr"/>
                      <a:r>
                        <a:rPr lang="es-ES" sz="1200" b="0" i="0" u="none" strike="noStrike" dirty="0">
                          <a:solidFill>
                            <a:srgbClr val="000000"/>
                          </a:solidFill>
                          <a:effectLst/>
                          <a:latin typeface="Montserrat" panose="00000500000000000000" pitchFamily="2" charset="0"/>
                        </a:rPr>
                        <a:t>Otros delitos que atentan contra la libertad y la seguridad sexual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Montserrat" panose="00000500000000000000" pitchFamily="2" charset="0"/>
                        </a:rPr>
                        <a:t>11,467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85272829"/>
                  </a:ext>
                </a:extLst>
              </a:tr>
            </a:tbl>
          </a:graphicData>
        </a:graphic>
      </p:graphicFrame>
      <p:sp>
        <p:nvSpPr>
          <p:cNvPr id="5" name="CuadroTexto 4">
            <a:extLst>
              <a:ext uri="{FF2B5EF4-FFF2-40B4-BE49-F238E27FC236}">
                <a16:creationId xmlns:a16="http://schemas.microsoft.com/office/drawing/2014/main" id="{BA60F3C9-DE54-4C75-90E5-E5B1FD7E36C4}"/>
              </a:ext>
            </a:extLst>
          </p:cNvPr>
          <p:cNvSpPr txBox="1"/>
          <p:nvPr/>
        </p:nvSpPr>
        <p:spPr>
          <a:xfrm>
            <a:off x="189185" y="477998"/>
            <a:ext cx="5843537" cy="646331"/>
          </a:xfrm>
          <a:prstGeom prst="rect">
            <a:avLst/>
          </a:prstGeom>
          <a:noFill/>
        </p:spPr>
        <p:txBody>
          <a:bodyPr wrap="square" rtlCol="0">
            <a:spAutoFit/>
          </a:bodyPr>
          <a:lstStyle/>
          <a:p>
            <a:r>
              <a:rPr lang="es-ES" b="1" dirty="0">
                <a:solidFill>
                  <a:schemeClr val="bg1"/>
                </a:solidFill>
              </a:rPr>
              <a:t>Incidencia delictiva del fuero común, 2021. </a:t>
            </a:r>
          </a:p>
          <a:p>
            <a:r>
              <a:rPr lang="es-ES" b="1" dirty="0">
                <a:solidFill>
                  <a:schemeClr val="bg1"/>
                </a:solidFill>
              </a:rPr>
              <a:t>Clasificación de delitos</a:t>
            </a:r>
            <a:r>
              <a:rPr lang="es-ES" dirty="0"/>
              <a:t>. </a:t>
            </a:r>
            <a:endParaRPr lang="es-MX" dirty="0"/>
          </a:p>
        </p:txBody>
      </p:sp>
      <p:graphicFrame>
        <p:nvGraphicFramePr>
          <p:cNvPr id="19" name="Tabla 18">
            <a:extLst>
              <a:ext uri="{FF2B5EF4-FFF2-40B4-BE49-F238E27FC236}">
                <a16:creationId xmlns:a16="http://schemas.microsoft.com/office/drawing/2014/main" id="{D03C07CC-9598-4FF9-8B66-AFABD3AECB24}"/>
              </a:ext>
            </a:extLst>
          </p:cNvPr>
          <p:cNvGraphicFramePr>
            <a:graphicFrameLocks noGrp="1"/>
          </p:cNvGraphicFramePr>
          <p:nvPr>
            <p:extLst>
              <p:ext uri="{D42A27DB-BD31-4B8C-83A1-F6EECF244321}">
                <p14:modId xmlns:p14="http://schemas.microsoft.com/office/powerpoint/2010/main" val="1337397340"/>
              </p:ext>
            </p:extLst>
          </p:nvPr>
        </p:nvGraphicFramePr>
        <p:xfrm>
          <a:off x="6432331" y="5691758"/>
          <a:ext cx="5307181" cy="594615"/>
        </p:xfrm>
        <a:graphic>
          <a:graphicData uri="http://schemas.openxmlformats.org/drawingml/2006/table">
            <a:tbl>
              <a:tblPr/>
              <a:tblGrid>
                <a:gridCol w="5307181">
                  <a:extLst>
                    <a:ext uri="{9D8B030D-6E8A-4147-A177-3AD203B41FA5}">
                      <a16:colId xmlns:a16="http://schemas.microsoft.com/office/drawing/2014/main" val="2750515794"/>
                    </a:ext>
                  </a:extLst>
                </a:gridCol>
              </a:tblGrid>
              <a:tr h="278701">
                <a:tc>
                  <a:txBody>
                    <a:bodyPr/>
                    <a:lstStyle/>
                    <a:p>
                      <a:pPr marL="0" marR="0" lvl="0" indent="0" algn="just" defTabSz="914400" rtl="0" eaLnBrk="1" fontAlgn="ctr" latinLnBrk="0" hangingPunct="1">
                        <a:lnSpc>
                          <a:spcPct val="100000"/>
                        </a:lnSpc>
                        <a:spcBef>
                          <a:spcPts val="0"/>
                        </a:spcBef>
                        <a:spcAft>
                          <a:spcPts val="0"/>
                        </a:spcAft>
                        <a:buClrTx/>
                        <a:buSzTx/>
                        <a:buFontTx/>
                        <a:buNone/>
                        <a:tabLst/>
                        <a:defRPr/>
                      </a:pPr>
                      <a:r>
                        <a:rPr lang="es-ES" sz="1000" b="0" i="0" u="none" strike="noStrike" dirty="0">
                          <a:solidFill>
                            <a:srgbClr val="000000"/>
                          </a:solidFill>
                          <a:effectLst/>
                          <a:latin typeface="Montserrat" panose="00000500000000000000" pitchFamily="2" charset="0"/>
                        </a:rPr>
                        <a:t>Fuente: Secretariado Ejecutivo Del Sistema Nacional De Seguridad Pública. </a:t>
                      </a:r>
                      <a:r>
                        <a:rPr lang="es-MX" sz="1000" b="0" i="0" u="none" strike="noStrike" dirty="0">
                          <a:solidFill>
                            <a:srgbClr val="000000"/>
                          </a:solidFill>
                          <a:effectLst/>
                          <a:latin typeface="Montserrat" panose="00000500000000000000" pitchFamily="2" charset="0"/>
                        </a:rPr>
                        <a:t>Centro Nacional De Información, 2022.</a:t>
                      </a:r>
                    </a:p>
                  </a:txBody>
                  <a:tcPr marL="5165" marR="5165" marT="5165" marB="0" anchor="ctr">
                    <a:lnL>
                      <a:noFill/>
                    </a:lnL>
                    <a:lnR>
                      <a:noFill/>
                    </a:lnR>
                    <a:lnT>
                      <a:noFill/>
                    </a:lnT>
                    <a:lnB>
                      <a:noFill/>
                    </a:lnB>
                    <a:solidFill>
                      <a:srgbClr val="FFFFFF"/>
                    </a:solidFill>
                  </a:tcPr>
                </a:tc>
                <a:extLst>
                  <a:ext uri="{0D108BD9-81ED-4DB2-BD59-A6C34878D82A}">
                    <a16:rowId xmlns:a16="http://schemas.microsoft.com/office/drawing/2014/main" val="3893868583"/>
                  </a:ext>
                </a:extLst>
              </a:tr>
              <a:tr h="141672">
                <a:tc>
                  <a:txBody>
                    <a:bodyPr/>
                    <a:lstStyle/>
                    <a:p>
                      <a:pPr algn="just" fontAlgn="ctr"/>
                      <a:endParaRPr lang="es-MX" sz="1000" b="0" i="0" u="none" strike="noStrike" dirty="0">
                        <a:solidFill>
                          <a:srgbClr val="000000"/>
                        </a:solidFill>
                        <a:effectLst/>
                        <a:latin typeface="Montserrat" panose="00000500000000000000" pitchFamily="2" charset="0"/>
                      </a:endParaRPr>
                    </a:p>
                  </a:txBody>
                  <a:tcPr marL="5165" marR="5165" marT="5165" marB="0" anchor="ctr">
                    <a:lnL>
                      <a:noFill/>
                    </a:lnL>
                    <a:lnR>
                      <a:noFill/>
                    </a:lnR>
                    <a:lnT>
                      <a:noFill/>
                    </a:lnT>
                    <a:lnB>
                      <a:noFill/>
                    </a:lnB>
                    <a:solidFill>
                      <a:srgbClr val="FFFFFF"/>
                    </a:solidFill>
                  </a:tcPr>
                </a:tc>
                <a:extLst>
                  <a:ext uri="{0D108BD9-81ED-4DB2-BD59-A6C34878D82A}">
                    <a16:rowId xmlns:a16="http://schemas.microsoft.com/office/drawing/2014/main" val="3839381428"/>
                  </a:ext>
                </a:extLst>
              </a:tr>
              <a:tr h="0">
                <a:tc>
                  <a:txBody>
                    <a:bodyPr/>
                    <a:lstStyle/>
                    <a:p>
                      <a:pPr algn="just" fontAlgn="ctr"/>
                      <a:r>
                        <a:rPr lang="es-ES" sz="800" b="0" i="0" u="none" strike="noStrike" dirty="0">
                          <a:solidFill>
                            <a:srgbClr val="000000"/>
                          </a:solidFill>
                          <a:effectLst/>
                          <a:latin typeface="Montserrat" panose="00000500000000000000" pitchFamily="2" charset="0"/>
                        </a:rPr>
                        <a:t>instrumento para el registro, clasificación y reporte de delitos y las víctimas </a:t>
                      </a:r>
                      <a:r>
                        <a:rPr lang="es-ES" sz="800" b="0" i="0" u="none" strike="noStrike" dirty="0" err="1">
                          <a:solidFill>
                            <a:srgbClr val="000000"/>
                          </a:solidFill>
                          <a:effectLst/>
                          <a:latin typeface="Montserrat" panose="00000500000000000000" pitchFamily="2" charset="0"/>
                        </a:rPr>
                        <a:t>cnsp</a:t>
                      </a:r>
                      <a:r>
                        <a:rPr lang="es-ES" sz="800" b="0" i="0" u="none" strike="noStrike" dirty="0">
                          <a:solidFill>
                            <a:srgbClr val="000000"/>
                          </a:solidFill>
                          <a:effectLst/>
                          <a:latin typeface="Montserrat" panose="00000500000000000000" pitchFamily="2" charset="0"/>
                        </a:rPr>
                        <a:t>/38/15</a:t>
                      </a:r>
                    </a:p>
                  </a:txBody>
                  <a:tcPr marL="5165" marR="5165" marT="5165" marB="0" anchor="ctr">
                    <a:lnL>
                      <a:noFill/>
                    </a:lnL>
                    <a:lnR>
                      <a:noFill/>
                    </a:lnR>
                    <a:lnT>
                      <a:noFill/>
                    </a:lnT>
                    <a:lnB>
                      <a:noFill/>
                    </a:lnB>
                    <a:solidFill>
                      <a:srgbClr val="FFFFFF"/>
                    </a:solidFill>
                  </a:tcPr>
                </a:tc>
                <a:extLst>
                  <a:ext uri="{0D108BD9-81ED-4DB2-BD59-A6C34878D82A}">
                    <a16:rowId xmlns:a16="http://schemas.microsoft.com/office/drawing/2014/main" val="870102606"/>
                  </a:ext>
                </a:extLst>
              </a:tr>
            </a:tbl>
          </a:graphicData>
        </a:graphic>
      </p:graphicFrame>
    </p:spTree>
    <p:extLst>
      <p:ext uri="{BB962C8B-B14F-4D97-AF65-F5344CB8AC3E}">
        <p14:creationId xmlns:p14="http://schemas.microsoft.com/office/powerpoint/2010/main" val="2626052600"/>
      </p:ext>
    </p:extLst>
  </p:cSld>
  <p:clrMapOvr>
    <a:masterClrMapping/>
  </p:clrMapOvr>
</p:sld>
</file>

<file path=ppt/theme/theme1.xml><?xml version="1.0" encoding="utf-8"?>
<a:theme xmlns:a="http://schemas.openxmlformats.org/drawingml/2006/main" name="ShapesVTI">
  <a:themeElements>
    <a:clrScheme name="AnalogousFromRegularSeedLeftStep">
      <a:dk1>
        <a:srgbClr val="000000"/>
      </a:dk1>
      <a:lt1>
        <a:srgbClr val="FFFFFF"/>
      </a:lt1>
      <a:dk2>
        <a:srgbClr val="351F1E"/>
      </a:dk2>
      <a:lt2>
        <a:srgbClr val="E2E5E8"/>
      </a:lt2>
      <a:accent1>
        <a:srgbClr val="C37F4D"/>
      </a:accent1>
      <a:accent2>
        <a:srgbClr val="B13C3B"/>
      </a:accent2>
      <a:accent3>
        <a:srgbClr val="C34D7D"/>
      </a:accent3>
      <a:accent4>
        <a:srgbClr val="B13B9D"/>
      </a:accent4>
      <a:accent5>
        <a:srgbClr val="A64DC3"/>
      </a:accent5>
      <a:accent6>
        <a:srgbClr val="633BB1"/>
      </a:accent6>
      <a:hlink>
        <a:srgbClr val="3F89BF"/>
      </a:hlink>
      <a:folHlink>
        <a:srgbClr val="7F7F7F"/>
      </a:folHlink>
    </a:clrScheme>
    <a:fontScheme name="Festival">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hapesVTI" id="{C78D20FD-A872-4243-8597-B534C62538FF}" vid="{7CAFCCF9-7834-41D6-B6AB-7D225A18A4E9}"/>
    </a:ext>
  </a:extLst>
</a:theme>
</file>

<file path=docProps/app.xml><?xml version="1.0" encoding="utf-8"?>
<Properties xmlns="http://schemas.openxmlformats.org/officeDocument/2006/extended-properties" xmlns:vt="http://schemas.openxmlformats.org/officeDocument/2006/docPropsVTypes">
  <TotalTime>566</TotalTime>
  <Words>774</Words>
  <Application>Microsoft Office PowerPoint</Application>
  <PresentationFormat>Panorámica</PresentationFormat>
  <Paragraphs>144</Paragraphs>
  <Slides>15</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15</vt:i4>
      </vt:variant>
    </vt:vector>
  </HeadingPairs>
  <TitlesOfParts>
    <vt:vector size="24" baseType="lpstr">
      <vt:lpstr>Amasis MT Pro</vt:lpstr>
      <vt:lpstr>Arial</vt:lpstr>
      <vt:lpstr>Calibri</vt:lpstr>
      <vt:lpstr>Century Gothic</vt:lpstr>
      <vt:lpstr>Helvetica Neue</vt:lpstr>
      <vt:lpstr>Montserrat</vt:lpstr>
      <vt:lpstr>Ubuntu Condensed</vt:lpstr>
      <vt:lpstr>Wingdings</vt:lpstr>
      <vt:lpstr>ShapesVTI</vt:lpstr>
      <vt:lpstr>Incidencia delictiva en perspectiva y análisis comparado</vt:lpstr>
      <vt:lpstr>Presentación de PowerPoint</vt:lpstr>
      <vt:lpstr>El delito </vt:lpstr>
      <vt:lpstr>Incidencia delictiva a nivel nacional</vt:lpstr>
      <vt:lpstr>Presentación de PowerPoint</vt:lpstr>
      <vt:lpstr>Presentación de PowerPoint</vt:lpstr>
      <vt:lpstr>Incidencia delictiva mensual Presuntos delitos, 2018 – 2021</vt:lpstr>
      <vt:lpstr>Presentación de PowerPoint</vt:lpstr>
      <vt:lpstr>Presentación de PowerPoint</vt:lpstr>
      <vt:lpstr>Incidencia delictiva del fuero común, 2021.  Clasificación de delitos. </vt:lpstr>
      <vt:lpstr>Incidencia delictiva del fuero común, 2021.  Clasificación de delitos. </vt:lpstr>
      <vt:lpstr>Presentación de PowerPoint</vt:lpstr>
      <vt:lpstr>Presentación de PowerPoint</vt:lpstr>
      <vt:lpstr>Presentación de PowerPoint</vt:lpstr>
      <vt:lpstr>Algunos retos  a considerar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Incidencia delictiva en perspectiva y análisis comparado</dc:title>
  <dc:creator>ERIKA TAPIA NAVA</dc:creator>
  <cp:lastModifiedBy>JUAN PABLO AGUIRRE QUEZADA</cp:lastModifiedBy>
  <cp:revision>25</cp:revision>
  <cp:lastPrinted>2022-02-16T16:01:50Z</cp:lastPrinted>
  <dcterms:created xsi:type="dcterms:W3CDTF">2022-02-14T22:48:23Z</dcterms:created>
  <dcterms:modified xsi:type="dcterms:W3CDTF">2022-02-18T05:26:41Z</dcterms:modified>
</cp:coreProperties>
</file>