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2" r:id="rId6"/>
    <p:sldId id="260" r:id="rId7"/>
  </p:sldIdLst>
  <p:sldSz cx="12192000" cy="6858000"/>
  <p:notesSz cx="6858000" cy="9144000"/>
  <p:defaultTextStyle>
    <a:defPPr>
      <a:defRPr lang="es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55" autoAdjust="0"/>
    <p:restoredTop sz="94660"/>
  </p:normalViewPr>
  <p:slideViewPr>
    <p:cSldViewPr snapToGrid="0">
      <p:cViewPr varScale="1">
        <p:scale>
          <a:sx n="44" d="100"/>
          <a:sy n="44" d="100"/>
        </p:scale>
        <p:origin x="8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481DF0-373F-4A14-988C-3A8EB35F07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07FD25-EB9B-4B1F-A227-5BE7B82479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BC364B-821F-4C9D-89F9-84EA57984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CEEEE-9B18-4223-9AB3-FF54EEC3258B}" type="datetimeFigureOut">
              <a:rPr lang="es-US" smtClean="0"/>
              <a:t>2/17/2022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4B615AD-B345-4E88-9857-66125B597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86E06A-8E55-4EE4-AC49-1A2BD62ED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2E11D-629B-48EC-BAB3-107C531D5C4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526192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E96463-FB6B-430A-9A3C-C08FD72C4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C643B96-2539-4A73-9558-9B8A420EDC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0936C87-70D1-4AD1-B9DF-45C76812F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CEEEE-9B18-4223-9AB3-FF54EEC3258B}" type="datetimeFigureOut">
              <a:rPr lang="es-US" smtClean="0"/>
              <a:t>2/17/2022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54265A2-2AC3-4725-8106-F89200C93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BAFFC0-9BEF-466F-914B-E6115FD7B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2E11D-629B-48EC-BAB3-107C531D5C4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105493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5AB82B1-857B-45FA-8303-CF7539CF08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FA63FF9-B18E-4186-A537-501EC19016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C9D5F59-0F70-4541-9858-78CC169FC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CEEEE-9B18-4223-9AB3-FF54EEC3258B}" type="datetimeFigureOut">
              <a:rPr lang="es-US" smtClean="0"/>
              <a:t>2/17/2022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6C620EF-51B0-423D-915D-E692743B8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1F8003-0615-44F0-8349-4E3E5461B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2E11D-629B-48EC-BAB3-107C531D5C4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414372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FD53EB-7E3C-4A1D-BB2B-6DF89FE06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5703303-BC36-499F-BED9-55BC162EB4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A6217EF-11A2-4277-8FC9-0C64F4C9F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CEEEE-9B18-4223-9AB3-FF54EEC3258B}" type="datetimeFigureOut">
              <a:rPr lang="es-US" smtClean="0"/>
              <a:t>2/17/2022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8D92641-414B-46DF-89CF-6C8B0D774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546916-B073-44A8-9A5A-72AB55ABE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2E11D-629B-48EC-BAB3-107C531D5C4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299375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1431D5-024A-4351-8D29-7E7F469DC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F4655B-46C3-4A6C-81D8-5148BB11D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FED183-9E2E-48A2-A5CF-866614209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CEEEE-9B18-4223-9AB3-FF54EEC3258B}" type="datetimeFigureOut">
              <a:rPr lang="es-US" smtClean="0"/>
              <a:t>2/17/2022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0543319-A7D4-4B42-8B8B-B2A533DAD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190C592-9044-4717-AE12-C4AFCEF8B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2E11D-629B-48EC-BAB3-107C531D5C4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441294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5BFF18-B241-4D5E-A1E0-E2A4AF7F6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AA728C0-C254-4F7D-91F9-F0265B5037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1DD6E12-5BAF-4E12-9B89-FA723C5F29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80D8711-EBE0-4305-B20C-8CD39D7A0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CEEEE-9B18-4223-9AB3-FF54EEC3258B}" type="datetimeFigureOut">
              <a:rPr lang="es-US" smtClean="0"/>
              <a:t>2/17/2022</a:t>
            </a:fld>
            <a:endParaRPr lang="es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F55D878-5926-4F88-95CD-019CAFCB8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C90B48F-91E9-4579-A0CE-EE54D556B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2E11D-629B-48EC-BAB3-107C531D5C4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013078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75D9AB-7425-49AD-BB18-341947371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0ED59CB-6F42-43C5-89DE-55E4A3C90D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6089FC9-14A5-4BB4-AA11-497BE5D6B6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D1157B2-297E-4490-B38F-20350088A1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E0EF6E0-AEC3-4692-BBF9-537DA70740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D24F875-0F0D-4616-8511-EAA5D5812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CEEEE-9B18-4223-9AB3-FF54EEC3258B}" type="datetimeFigureOut">
              <a:rPr lang="es-US" smtClean="0"/>
              <a:t>2/17/2022</a:t>
            </a:fld>
            <a:endParaRPr lang="es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471433E-E04C-423B-9E3B-B637A50DC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3423998-E1DE-45E0-9EBB-095E6965D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2E11D-629B-48EC-BAB3-107C531D5C4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404414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99EE1-A1D7-4A9A-AA04-06E042D16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F07E6E7-AD2D-402D-AD63-9546BADCB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CEEEE-9B18-4223-9AB3-FF54EEC3258B}" type="datetimeFigureOut">
              <a:rPr lang="es-US" smtClean="0"/>
              <a:t>2/17/2022</a:t>
            </a:fld>
            <a:endParaRPr lang="es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2F7C469-D8CB-4386-8C8A-C789A0ABA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1AD45F3-CD4F-4C5E-8736-1BE438B8C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2E11D-629B-48EC-BAB3-107C531D5C4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277448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4AA8C84-D72E-4A58-B688-C528024C5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CEEEE-9B18-4223-9AB3-FF54EEC3258B}" type="datetimeFigureOut">
              <a:rPr lang="es-US" smtClean="0"/>
              <a:t>2/17/2022</a:t>
            </a:fld>
            <a:endParaRPr lang="es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B1B21F8-C47B-41F7-969D-88BCC14D3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1B503A4-15A7-4442-9D60-FA9A9F872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2E11D-629B-48EC-BAB3-107C531D5C4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4060527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F0A990-4335-4F77-A879-CBCCD91C0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EC00A24-AEDF-4FF8-89F6-A7FA4B6647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DB16866-D4DC-46DB-8591-533351A10E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5559309-3F61-4D29-9B02-365129157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CEEEE-9B18-4223-9AB3-FF54EEC3258B}" type="datetimeFigureOut">
              <a:rPr lang="es-US" smtClean="0"/>
              <a:t>2/17/2022</a:t>
            </a:fld>
            <a:endParaRPr lang="es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6E255AB-B13A-44E2-9C9B-32B5921A0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BCEE8FB-C58E-4622-BBA9-809B1F58B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2E11D-629B-48EC-BAB3-107C531D5C4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050596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C23EF0-E945-4D01-B307-F37085C24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6ECDEBF-255D-419C-84A9-2A27B8C25E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2C9CF5B-59D7-4235-8763-6128405CD0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C714A81-F281-4762-AA9A-58644E2E2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CEEEE-9B18-4223-9AB3-FF54EEC3258B}" type="datetimeFigureOut">
              <a:rPr lang="es-US" smtClean="0"/>
              <a:t>2/17/2022</a:t>
            </a:fld>
            <a:endParaRPr lang="es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D3C1242-6673-415D-8420-5FC0A2A2C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B57B745-C48E-43CC-ACDE-44915E7BC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2E11D-629B-48EC-BAB3-107C531D5C4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663826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8E634BB-0812-40C5-8206-DE1DA8FAD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469E177-E6B8-44C4-89B0-F972FF1D8B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6510079-5EF7-4443-AD30-E168D9D5A6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CEEEE-9B18-4223-9AB3-FF54EEC3258B}" type="datetimeFigureOut">
              <a:rPr lang="es-US" smtClean="0"/>
              <a:t>2/17/2022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173005F-E33C-41B3-A9F7-C309AE5FEE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A520C17-6DFD-44E1-86D5-193CE249F4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2E11D-629B-48EC-BAB3-107C531D5C4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350191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0" name="Rectangle 69">
            <a:extLst>
              <a:ext uri="{FF2B5EF4-FFF2-40B4-BE49-F238E27FC236}">
                <a16:creationId xmlns:a16="http://schemas.microsoft.com/office/drawing/2014/main" id="{0E30439A-8A5B-46EC-8283-9B6B031D40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CEAD642-85CF-4750-8432-7C80C901F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27"/>
            <a:ext cx="12192001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A33EEAE-15D5-4119-8C1E-89D943F91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55521" y="-1720"/>
            <a:ext cx="11750040" cy="6840685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61000"/>
                </a:schemeClr>
              </a:gs>
              <a:gs pos="100000">
                <a:schemeClr val="accent1">
                  <a:alpha val="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30D8B3B-9B80-4025-B934-26DC7D7CD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6054" y="-1291"/>
            <a:ext cx="3608179" cy="6858864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B5A1B09C-1565-46F8-B70F-621C5EB4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5274173">
            <a:off x="6059728" y="779270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79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FAE42B65-2E72-4FAF-BF55-2833F806C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6865" y="818984"/>
            <a:ext cx="6596245" cy="326852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30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Foro: Jornadas de Reflexión Sobre Seguridad.</a:t>
            </a:r>
            <a:br>
              <a:rPr lang="en-US" sz="30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30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Comisión Permanente del Senado de la República.</a:t>
            </a:r>
            <a:br>
              <a:rPr lang="en-US" sz="30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30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México. 16 de febrero 2022.</a:t>
            </a:r>
            <a:br>
              <a:rPr lang="en-US" sz="30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3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3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C516CC8-80AC-446C-A56E-9F54B7210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314" y="4480038"/>
            <a:ext cx="12179371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983478E-49EF-4141-B89B-D9F040ED4B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31874" y="4797188"/>
            <a:ext cx="6051236" cy="1241828"/>
          </a:xfrm>
        </p:spPr>
        <p:txBody>
          <a:bodyPr vert="horz" lIns="91440" tIns="45720" rIns="91440" bIns="45720" rtlCol="0">
            <a:normAutofit/>
          </a:bodyPr>
          <a:lstStyle/>
          <a:p>
            <a:pPr algn="r"/>
            <a:r>
              <a:rPr lang="en-US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Mesa 3. Incidencia delictiva en perspectiva y análisis comparado.</a:t>
            </a:r>
          </a:p>
          <a:p>
            <a:pPr algn="r"/>
            <a:r>
              <a:rPr lang="en-US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Julieta castellanos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53947E58-F088-49F1-A3D1-DEA690192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6967085" y="1632660"/>
            <a:ext cx="6857572" cy="359225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0"/>
                </a:srgb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138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F4B3B6A3-1D2E-4EED-B9DD-8BEAC14D0C24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s-US" b="1" dirty="0"/>
              <a:t>TIPOLOGÍA DE DELITOS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F695FC9-0CB0-4A7D-88B3-A1FB14E69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es-US" dirty="0"/>
              <a:t>Delito del Crimen Organizado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842FA39-FCED-47BE-B866-8DC66D4A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accent4">
              <a:lumMod val="20000"/>
              <a:lumOff val="80000"/>
            </a:schemeClr>
          </a:solidFill>
          <a:ln>
            <a:noFill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>
            <a:normAutofit fontScale="92500" lnSpcReduction="10000"/>
          </a:bodyPr>
          <a:lstStyle/>
          <a:p>
            <a:r>
              <a:rPr lang="es-US" b="1" dirty="0"/>
              <a:t>Trafico de drogas/armas</a:t>
            </a:r>
          </a:p>
          <a:p>
            <a:r>
              <a:rPr lang="es-US" b="1" dirty="0"/>
              <a:t>Trafico ilegal de personas</a:t>
            </a:r>
          </a:p>
          <a:p>
            <a:r>
              <a:rPr lang="es-US" b="1" dirty="0"/>
              <a:t>Explotación ilegal de minería</a:t>
            </a:r>
          </a:p>
          <a:p>
            <a:r>
              <a:rPr lang="es-US" b="1" dirty="0"/>
              <a:t>Blanqueo de dinero</a:t>
            </a:r>
          </a:p>
          <a:p>
            <a:r>
              <a:rPr lang="es-US" b="1" dirty="0"/>
              <a:t>Corrupción</a:t>
            </a:r>
          </a:p>
          <a:p>
            <a:r>
              <a:rPr lang="es-US" b="1" dirty="0"/>
              <a:t>Desaparecidos</a:t>
            </a:r>
          </a:p>
          <a:p>
            <a:r>
              <a:rPr lang="es-US" b="1" dirty="0"/>
              <a:t>Fraude contra el Estado</a:t>
            </a:r>
          </a:p>
          <a:p>
            <a:r>
              <a:rPr lang="es-US" b="1" dirty="0"/>
              <a:t>Trafico ilícito de mercancías</a:t>
            </a:r>
          </a:p>
          <a:p>
            <a:pPr marL="0" indent="0">
              <a:buNone/>
            </a:pPr>
            <a:endParaRPr lang="es-US" dirty="0"/>
          </a:p>
          <a:p>
            <a:endParaRPr lang="es-US" dirty="0"/>
          </a:p>
          <a:p>
            <a:endParaRPr lang="es-US" dirty="0"/>
          </a:p>
          <a:p>
            <a:endParaRPr lang="es-US" dirty="0"/>
          </a:p>
          <a:p>
            <a:endParaRPr lang="es-US" dirty="0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CFD6C31F-061C-4472-8D55-8CA28A1AA8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es-US" dirty="0"/>
              <a:t>Delito del fuero común</a:t>
            </a:r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25CE412A-2B63-4C67-A793-B688523D41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>
            <a:normAutofit fontScale="92500" lnSpcReduction="10000"/>
          </a:bodyPr>
          <a:lstStyle/>
          <a:p>
            <a:r>
              <a:rPr lang="es-US" b="1" dirty="0"/>
              <a:t>Homicidio</a:t>
            </a:r>
          </a:p>
          <a:p>
            <a:r>
              <a:rPr lang="es-US" b="1" dirty="0"/>
              <a:t>Femicidio</a:t>
            </a:r>
          </a:p>
          <a:p>
            <a:r>
              <a:rPr lang="es-US" b="1" dirty="0"/>
              <a:t>Robo/extorsión</a:t>
            </a:r>
          </a:p>
          <a:p>
            <a:r>
              <a:rPr lang="es-US" b="1" dirty="0"/>
              <a:t>Violencia doméstica e intrafamiliar</a:t>
            </a:r>
          </a:p>
          <a:p>
            <a:r>
              <a:rPr lang="es-US" b="1" dirty="0"/>
              <a:t>Violencia en razón de genero. crímenes de odio</a:t>
            </a:r>
          </a:p>
          <a:p>
            <a:r>
              <a:rPr lang="es-US" b="1" dirty="0"/>
              <a:t>Violencia en razón de ocupación. Periodistas, abogados, transportistas…  </a:t>
            </a:r>
          </a:p>
        </p:txBody>
      </p:sp>
    </p:spTree>
    <p:extLst>
      <p:ext uri="{BB962C8B-B14F-4D97-AF65-F5344CB8AC3E}">
        <p14:creationId xmlns:p14="http://schemas.microsoft.com/office/powerpoint/2010/main" val="3028532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9AF679-3318-4E2B-AA79-61C24A8D6C3D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s-US" dirty="0"/>
              <a:t> </a:t>
            </a:r>
            <a:r>
              <a:rPr lang="es-US" b="1" dirty="0"/>
              <a:t>El papel del Estado. Instituciones y  funcionarios.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BCE5D7B-0FA5-41DD-83AD-7FFBF193C7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algn="ctr"/>
            <a:r>
              <a:rPr lang="es-US" sz="2800" dirty="0"/>
              <a:t>Por ausencia del Estado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8A9D541-BAF0-45B0-8581-77E603C2E4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855343"/>
            <a:ext cx="5256212" cy="3637530"/>
          </a:xfrm>
          <a:solidFill>
            <a:schemeClr val="accent4">
              <a:lumMod val="20000"/>
              <a:lumOff val="80000"/>
            </a:schemeClr>
          </a:solidFill>
          <a:ln w="9525">
            <a:noFill/>
          </a:ln>
        </p:spPr>
        <p:txBody>
          <a:bodyPr>
            <a:normAutofit lnSpcReduction="10000"/>
          </a:bodyPr>
          <a:lstStyle/>
          <a:p>
            <a:r>
              <a:rPr lang="es-US" b="1" dirty="0"/>
              <a:t>Identificar las áreas donde no hay presencia del Estado. Quién controla el territorio?</a:t>
            </a:r>
          </a:p>
          <a:p>
            <a:r>
              <a:rPr lang="es-US" b="1" dirty="0"/>
              <a:t>Déficits de legislación?</a:t>
            </a:r>
          </a:p>
          <a:p>
            <a:r>
              <a:rPr lang="es-US" b="1" dirty="0"/>
              <a:t>Déficits institucional?</a:t>
            </a:r>
          </a:p>
          <a:p>
            <a:pPr marL="0" indent="0">
              <a:buNone/>
            </a:pPr>
            <a:endParaRPr lang="es-US" b="1" dirty="0"/>
          </a:p>
          <a:p>
            <a:endParaRPr lang="es-U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D357D55-4346-4FC8-BB68-A4F08AD174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algn="ctr"/>
            <a:r>
              <a:rPr lang="es-US" dirty="0"/>
              <a:t>	</a:t>
            </a:r>
            <a:r>
              <a:rPr lang="es-US" sz="2800" dirty="0"/>
              <a:t>Por participación de sus instituciones y 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3989E51-DE06-487D-A856-213A904C63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855343"/>
            <a:ext cx="5180012" cy="3637532"/>
          </a:xfrm>
          <a:solidFill>
            <a:schemeClr val="accent4">
              <a:lumMod val="20000"/>
              <a:lumOff val="80000"/>
            </a:schemeClr>
          </a:solidFill>
          <a:ln w="9525">
            <a:noFill/>
          </a:ln>
        </p:spPr>
        <p:txBody>
          <a:bodyPr>
            <a:normAutofit lnSpcReduction="10000"/>
          </a:bodyPr>
          <a:lstStyle/>
          <a:p>
            <a:r>
              <a:rPr lang="es-US" b="1" dirty="0"/>
              <a:t>En este caso las instituciones  son parte del problema, no necesariamente son la solución. Puede combatirse el delito, pero se convierte en un circulo vicioso, porque se persigue a los sujetos involucrados, pero las estructuras que reproducen, permiten o colaboran con  el delito continúan</a:t>
            </a:r>
          </a:p>
        </p:txBody>
      </p:sp>
    </p:spTree>
    <p:extLst>
      <p:ext uri="{BB962C8B-B14F-4D97-AF65-F5344CB8AC3E}">
        <p14:creationId xmlns:p14="http://schemas.microsoft.com/office/powerpoint/2010/main" val="2820579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B536B3-0ACF-4510-BFBC-3C156A9A9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7585"/>
            <a:ext cx="10515600" cy="1509623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s-US" dirty="0"/>
              <a:t> </a:t>
            </a:r>
            <a:r>
              <a:rPr lang="es-US" sz="5400" b="1" dirty="0"/>
              <a:t>Instituciones que participan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27D7E25-D3D3-4481-869B-433E8D653E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751826"/>
            <a:ext cx="5181600" cy="3425136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US" sz="3200" b="1" dirty="0"/>
              <a:t>Instituciones para el funcionamiento del Estado que pueden ser al mismo tiempo fuentes de acciones comprometidas con el delito y el crimen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E310354-50B1-4352-ABD6-9AC9368262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751826"/>
            <a:ext cx="5068019" cy="3425136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US" sz="3200" b="1" dirty="0"/>
              <a:t>Instituciones para  la prevención, control, represión, investigación, judicialización, penalización y privación de libertad para quienes han cometido  delitos</a:t>
            </a:r>
          </a:p>
        </p:txBody>
      </p:sp>
    </p:spTree>
    <p:extLst>
      <p:ext uri="{BB962C8B-B14F-4D97-AF65-F5344CB8AC3E}">
        <p14:creationId xmlns:p14="http://schemas.microsoft.com/office/powerpoint/2010/main" val="3332707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id="{A67EB782-3E0D-4984-8E00-B778D8860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 b="1" dirty="0"/>
              <a:t>Cómo se vincula y penetra el crimen al Estado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AEF59E89-A214-4F01-B6A3-EEE95E4E509A}"/>
              </a:ext>
            </a:extLst>
          </p:cNvPr>
          <p:cNvSpPr/>
          <p:nvPr/>
        </p:nvSpPr>
        <p:spPr>
          <a:xfrm>
            <a:off x="7345903" y="1907846"/>
            <a:ext cx="2528622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dirty="0"/>
              <a:t>Funcionarios del Sistema de Seguridad y </a:t>
            </a:r>
          </a:p>
          <a:p>
            <a:pPr algn="ctr"/>
            <a:r>
              <a:rPr lang="es-US" dirty="0"/>
              <a:t>Defensa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54C6AF69-A1EB-4617-AEBD-EE3923A6A1A8}"/>
              </a:ext>
            </a:extLst>
          </p:cNvPr>
          <p:cNvSpPr/>
          <p:nvPr/>
        </p:nvSpPr>
        <p:spPr>
          <a:xfrm>
            <a:off x="9311295" y="2130725"/>
            <a:ext cx="2321021" cy="25965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dirty="0"/>
              <a:t>Funcionario: Aduanas. Migración. 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0C3C658C-AAAD-4021-8F53-7BD4A7EAFD7E}"/>
              </a:ext>
            </a:extLst>
          </p:cNvPr>
          <p:cNvSpPr/>
          <p:nvPr/>
        </p:nvSpPr>
        <p:spPr>
          <a:xfrm>
            <a:off x="8010039" y="3692105"/>
            <a:ext cx="2461767" cy="24757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dirty="0"/>
              <a:t>Grandes contrataciones. Concesiones. </a:t>
            </a:r>
          </a:p>
          <a:p>
            <a:pPr algn="ctr"/>
            <a:r>
              <a:rPr lang="es-US" dirty="0"/>
              <a:t>Compras del Estado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56493AC0-543B-4D76-BD17-CB6963649CE5}"/>
              </a:ext>
            </a:extLst>
          </p:cNvPr>
          <p:cNvSpPr/>
          <p:nvPr/>
        </p:nvSpPr>
        <p:spPr>
          <a:xfrm flipH="1">
            <a:off x="2189931" y="2470141"/>
            <a:ext cx="2208363" cy="2196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dirty="0"/>
              <a:t>Partidos Políticos</a:t>
            </a: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2760E53A-F9D1-4AAB-8C83-B1186F2CA7FB}"/>
              </a:ext>
            </a:extLst>
          </p:cNvPr>
          <p:cNvSpPr/>
          <p:nvPr/>
        </p:nvSpPr>
        <p:spPr>
          <a:xfrm>
            <a:off x="4515559" y="2876913"/>
            <a:ext cx="2744373" cy="2286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dirty="0"/>
              <a:t>El Estado </a:t>
            </a:r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E0C06516-0568-4280-9AFF-9B19945FAB71}"/>
              </a:ext>
            </a:extLst>
          </p:cNvPr>
          <p:cNvCxnSpPr>
            <a:cxnSpLocks/>
          </p:cNvCxnSpPr>
          <p:nvPr/>
        </p:nvCxnSpPr>
        <p:spPr>
          <a:xfrm flipV="1">
            <a:off x="6710576" y="3338441"/>
            <a:ext cx="662443" cy="8726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9137D7FB-CFCB-41DC-B48C-31FEC26585CB}"/>
              </a:ext>
            </a:extLst>
          </p:cNvPr>
          <p:cNvCxnSpPr>
            <a:cxnSpLocks/>
          </p:cNvCxnSpPr>
          <p:nvPr/>
        </p:nvCxnSpPr>
        <p:spPr>
          <a:xfrm>
            <a:off x="7041797" y="4787660"/>
            <a:ext cx="796301" cy="992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023EC92B-D364-467F-BCE9-344DCAB00B97}"/>
              </a:ext>
            </a:extLst>
          </p:cNvPr>
          <p:cNvCxnSpPr>
            <a:cxnSpLocks/>
          </p:cNvCxnSpPr>
          <p:nvPr/>
        </p:nvCxnSpPr>
        <p:spPr>
          <a:xfrm flipV="1">
            <a:off x="7272842" y="4195310"/>
            <a:ext cx="867160" cy="2444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72A7AA0F-C61D-4183-9338-58E1E1A6049A}"/>
              </a:ext>
            </a:extLst>
          </p:cNvPr>
          <p:cNvCxnSpPr>
            <a:cxnSpLocks/>
          </p:cNvCxnSpPr>
          <p:nvPr/>
        </p:nvCxnSpPr>
        <p:spPr>
          <a:xfrm>
            <a:off x="4323064" y="3994030"/>
            <a:ext cx="523808" cy="1998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riángulo isósceles 53">
            <a:extLst>
              <a:ext uri="{FF2B5EF4-FFF2-40B4-BE49-F238E27FC236}">
                <a16:creationId xmlns:a16="http://schemas.microsoft.com/office/drawing/2014/main" id="{D89C9399-8187-49EB-8F80-5A2165E7A419}"/>
              </a:ext>
            </a:extLst>
          </p:cNvPr>
          <p:cNvSpPr/>
          <p:nvPr/>
        </p:nvSpPr>
        <p:spPr>
          <a:xfrm>
            <a:off x="297354" y="5047845"/>
            <a:ext cx="3827873" cy="1421967"/>
          </a:xfrm>
          <a:prstGeom prst="triangle">
            <a:avLst>
              <a:gd name="adj" fmla="val 555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dirty="0"/>
              <a:t>Grupos </a:t>
            </a:r>
            <a:r>
              <a:rPr lang="es-US" dirty="0" err="1"/>
              <a:t>Criminale</a:t>
            </a:r>
            <a:endParaRPr lang="es-US" dirty="0"/>
          </a:p>
        </p:txBody>
      </p:sp>
      <p:sp>
        <p:nvSpPr>
          <p:cNvPr id="55" name="Triángulo isósceles 54">
            <a:extLst>
              <a:ext uri="{FF2B5EF4-FFF2-40B4-BE49-F238E27FC236}">
                <a16:creationId xmlns:a16="http://schemas.microsoft.com/office/drawing/2014/main" id="{DB2ED1B2-DE57-44AD-BA56-8A8C007FAEEC}"/>
              </a:ext>
            </a:extLst>
          </p:cNvPr>
          <p:cNvSpPr/>
          <p:nvPr/>
        </p:nvSpPr>
        <p:spPr>
          <a:xfrm>
            <a:off x="1302589" y="5047845"/>
            <a:ext cx="3717109" cy="1421967"/>
          </a:xfrm>
          <a:prstGeom prst="triangle">
            <a:avLst>
              <a:gd name="adj" fmla="val 566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dirty="0"/>
              <a:t>Grupos Crimina</a:t>
            </a:r>
          </a:p>
        </p:txBody>
      </p:sp>
      <p:sp>
        <p:nvSpPr>
          <p:cNvPr id="56" name="Triángulo isósceles 55">
            <a:extLst>
              <a:ext uri="{FF2B5EF4-FFF2-40B4-BE49-F238E27FC236}">
                <a16:creationId xmlns:a16="http://schemas.microsoft.com/office/drawing/2014/main" id="{3D41DF72-0B81-4A90-B7C8-4E09AC3E0789}"/>
              </a:ext>
            </a:extLst>
          </p:cNvPr>
          <p:cNvSpPr/>
          <p:nvPr/>
        </p:nvSpPr>
        <p:spPr>
          <a:xfrm>
            <a:off x="2674189" y="5145661"/>
            <a:ext cx="3322604" cy="1347214"/>
          </a:xfrm>
          <a:prstGeom prst="triangle">
            <a:avLst>
              <a:gd name="adj" fmla="val 514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dirty="0"/>
              <a:t>Grupos Crimínales</a:t>
            </a: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75D87CE1-640E-4EC0-8008-30A255280CD3}"/>
              </a:ext>
            </a:extLst>
          </p:cNvPr>
          <p:cNvSpPr/>
          <p:nvPr/>
        </p:nvSpPr>
        <p:spPr>
          <a:xfrm>
            <a:off x="6195210" y="5578475"/>
            <a:ext cx="1814829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dirty="0"/>
              <a:t>Gobiernos </a:t>
            </a:r>
          </a:p>
          <a:p>
            <a:pPr algn="ctr"/>
            <a:r>
              <a:rPr lang="es-US" dirty="0"/>
              <a:t>Locales</a:t>
            </a:r>
          </a:p>
        </p:txBody>
      </p: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40A997D3-794A-45BB-BF28-212D355E8FDB}"/>
              </a:ext>
            </a:extLst>
          </p:cNvPr>
          <p:cNvCxnSpPr/>
          <p:nvPr/>
        </p:nvCxnSpPr>
        <p:spPr>
          <a:xfrm>
            <a:off x="6633713" y="5145661"/>
            <a:ext cx="276045" cy="332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AD4C9CBC-E00D-446E-B81E-B8DE1B0D59E9}"/>
              </a:ext>
            </a:extLst>
          </p:cNvPr>
          <p:cNvCxnSpPr/>
          <p:nvPr/>
        </p:nvCxnSpPr>
        <p:spPr>
          <a:xfrm>
            <a:off x="4125227" y="4511615"/>
            <a:ext cx="1871566" cy="1414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8194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E30439A-8A5B-46EC-8283-9B6B031D40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CEAD642-85CF-4750-8432-7C80C901F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27"/>
            <a:ext cx="12192001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A33EEAE-15D5-4119-8C1E-89D943F91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55521" y="-1720"/>
            <a:ext cx="11750040" cy="6840685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61000"/>
                </a:schemeClr>
              </a:gs>
              <a:gs pos="100000">
                <a:schemeClr val="accent1">
                  <a:alpha val="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30D8B3B-9B80-4025-B934-26DC7D7CD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6054" y="-1291"/>
            <a:ext cx="3608179" cy="6858864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5A1B09C-1565-46F8-B70F-621C5EB4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5274173">
            <a:off x="6059728" y="779270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79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0BF27FA-C29E-48A0-BEDA-BBC925EA3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6865" y="818984"/>
            <a:ext cx="6596245" cy="326852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MUCHAS GRACIAS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C516CC8-80AC-446C-A56E-9F54B7210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314" y="4480038"/>
            <a:ext cx="12179371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1">
            <a:extLst>
              <a:ext uri="{FF2B5EF4-FFF2-40B4-BE49-F238E27FC236}">
                <a16:creationId xmlns:a16="http://schemas.microsoft.com/office/drawing/2014/main" id="{53947E58-F088-49F1-A3D1-DEA690192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6967085" y="1632660"/>
            <a:ext cx="6857572" cy="359225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0"/>
                </a:srgb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52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1649</TotalTime>
  <Words>293</Words>
  <Application>Microsoft Office PowerPoint</Application>
  <PresentationFormat>Panorámica</PresentationFormat>
  <Paragraphs>47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de Office</vt:lpstr>
      <vt:lpstr>Foro: Jornadas de Reflexión Sobre Seguridad. Comisión Permanente del Senado de la República. México. 16 de febrero 2022.  </vt:lpstr>
      <vt:lpstr>TIPOLOGÍA DE DELITOS</vt:lpstr>
      <vt:lpstr> El papel del Estado. Instituciones y  funcionarios.</vt:lpstr>
      <vt:lpstr> Instituciones que participan</vt:lpstr>
      <vt:lpstr>Cómo se vincula y penetra el crimen al Estado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TIPOLOGÍA DE DELIOTOS</dc:title>
  <dc:creator>Julieta Castellanos</dc:creator>
  <cp:lastModifiedBy>JUAN PABLO AGUIRRE QUEZADA</cp:lastModifiedBy>
  <cp:revision>10</cp:revision>
  <dcterms:created xsi:type="dcterms:W3CDTF">2022-02-12T23:00:32Z</dcterms:created>
  <dcterms:modified xsi:type="dcterms:W3CDTF">2022-02-18T05:27:44Z</dcterms:modified>
</cp:coreProperties>
</file>