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679" r:id="rId5"/>
    <p:sldId id="681" r:id="rId6"/>
    <p:sldId id="655" r:id="rId7"/>
    <p:sldId id="656" r:id="rId8"/>
    <p:sldId id="658" r:id="rId9"/>
    <p:sldId id="660" r:id="rId10"/>
    <p:sldId id="453" r:id="rId11"/>
    <p:sldId id="445" r:id="rId12"/>
    <p:sldId id="683" r:id="rId13"/>
    <p:sldId id="2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60F80-8FB6-4A63-927A-BB154C54EDF2}" type="datetimeFigureOut">
              <a:rPr lang="es-MX" smtClean="0"/>
              <a:t>17/05/2022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42AE0-8D4D-456F-B9B8-4069D6652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2104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542AE0-8D4D-456F-B9B8-4069D66527C4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9955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542AE0-8D4D-456F-B9B8-4069D66527C4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517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542AE0-8D4D-456F-B9B8-4069D66527C4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0064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542AE0-8D4D-456F-B9B8-4069D66527C4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7378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542AE0-8D4D-456F-B9B8-4069D66527C4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8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6B5A7-18AC-4DC3-B0AC-2A21562E3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8616EF-1DBB-434C-AAB6-2256C04C0B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9F680-62CC-469F-8214-088419D32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9186C-485C-44EE-A8FE-2D92FBED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C2664-DC45-4980-8A4C-DD8D572AC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071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ADB05-3881-4A37-9295-6BAEAE92E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3E8CAE-5A33-4458-86AA-829A4B404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3219-9661-4D0D-974C-4116BCE39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748D4-E077-4C09-AD6F-03F2C1642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4D3D1-A238-4A61-B08E-3503167B3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2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C1BB3D-70E8-413C-8746-0F4727E607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538CBB-3CEF-403C-8D35-9F5C867F5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6BB71-0ABB-4759-89F2-83CAE5285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0CD5A-C298-4E46-B4D7-686C4A86C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B26CC-1081-455D-A0F4-42661E60F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521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3B386-9CA3-40DA-BC26-67E1136D4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78B55-4C80-4CE8-AB9C-4B402D744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DBCE1-3EC5-487E-9C61-265B27F09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66F0F-2F3B-444A-B017-88191AAFE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2192B-1EB0-4DE4-AFDA-C272971B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82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3C1F2-2499-4A30-9E8C-99ECDC3CF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D89CB3-DA3A-4513-A04B-AFB5DE088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D8C0F-638F-450F-BFA3-AFF665B64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FD86E-E078-452D-BB6E-555DD9596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A5BE3-8F5C-48FB-8BFB-6A5E65922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22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FF1DB-C3DF-4F66-A1FD-5714A5C4C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BC550-046A-4264-B172-FC5967CE9D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736046-9570-4339-8A56-C4FFE3393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53D02A-B0AE-4DA8-B580-8A960E864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3568C-8E25-4DA2-B1CC-FC5C86D91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976729-F980-4F74-A0FF-06E987EF2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47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F3117-DEA6-4072-8545-E55F7017C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1F3960-8D8E-48F7-B6D9-6D1C21812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D69E71-B38C-46B7-BC7A-CD58F18AC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C1D731-5C28-4908-9E26-1C7F34CFF5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5928F4-AFC8-452B-855C-7EE389DF96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A57912-7BDE-4644-AB7A-3FBCA9C57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BE08AB-7F22-4DE4-960D-0F278546C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333513-634E-4DD5-ABCE-A061F8C30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88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DE553-3C65-49B4-84BE-F72BBE567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8C2305-F2AA-4513-BC2C-50E1DDED7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FD353F-54EF-40EA-8430-1892F6168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D9897-AE73-4833-91A9-9AB90D23F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35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0F5F3F-035C-4A07-8820-5B293E3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8D6E9D-7FC4-4354-8641-EAF510BEC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2CC2A-DDAC-4359-A987-729AA76C2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02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6BD0D-FAE6-4B0A-B05F-3A0BEF731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6F76A-2FD2-4A44-B939-F2E15FE5E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4B46E7-13D2-490B-B9BA-1DF1B87166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D3F27-B68D-45B5-B7D9-315E686AC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A67F5D-7D16-4CB1-BD6B-97089E49A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797C6A-EDFC-488D-BB4D-C39C9430D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64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B2281-708D-4D30-8E1B-64813F057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F8E0D5-FFB2-4B9F-A469-41ACB81B8E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12F75-B950-4200-8B98-C799801DF5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8C53F9-EAE9-4124-A6DC-33370A666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C9E6B-A5D6-4BC7-82CC-A3AD8AB93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44CDC7-3CAC-4069-A13E-F77949B34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77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05F26E-3B1B-4ECA-90C1-9F24D0605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82CC24-49D6-4840-B866-73118A899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857EF-AF3A-4456-89CE-79E43A18A2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05DCC-5504-48FD-8387-9F6ABACC438C}" type="datetimeFigureOut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4BF9C-E61A-480A-96C7-D6C062871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8A8AF-DE59-49AB-A3CA-0C2B52346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ADA35-1762-4D97-8BC9-7F2AE884A2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838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b.mx/presidencia/documentos/impacto-de-la-pandemia-en-ninas-y-ninos?idiom=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11">
            <a:extLst>
              <a:ext uri="{FF2B5EF4-FFF2-40B4-BE49-F238E27FC236}">
                <a16:creationId xmlns:a16="http://schemas.microsoft.com/office/drawing/2014/main" id="{239C54AC-CC32-4B96-A292-23E3FAF4823D}"/>
              </a:ext>
            </a:extLst>
          </p:cNvPr>
          <p:cNvSpPr/>
          <p:nvPr/>
        </p:nvSpPr>
        <p:spPr>
          <a:xfrm>
            <a:off x="372534" y="2872898"/>
            <a:ext cx="4511136" cy="3417835"/>
          </a:xfrm>
          <a:prstGeom prst="roundRect">
            <a:avLst>
              <a:gd name="adj" fmla="val 21783"/>
            </a:avLst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El </a:t>
            </a:r>
            <a:r>
              <a:rPr lang="en-US" sz="2800" b="1" dirty="0" err="1">
                <a:solidFill>
                  <a:schemeClr val="bg1"/>
                </a:solidFill>
              </a:rPr>
              <a:t>impacto</a:t>
            </a:r>
            <a:r>
              <a:rPr lang="en-US" sz="2800" b="1" dirty="0">
                <a:solidFill>
                  <a:schemeClr val="bg1"/>
                </a:solidFill>
              </a:rPr>
              <a:t> de COVID-19 </a:t>
            </a:r>
            <a:r>
              <a:rPr lang="en-US" sz="2800" b="1" dirty="0" err="1">
                <a:solidFill>
                  <a:schemeClr val="bg1"/>
                </a:solidFill>
              </a:rPr>
              <a:t>en</a:t>
            </a:r>
            <a:r>
              <a:rPr lang="en-US" sz="2800" b="1" dirty="0">
                <a:solidFill>
                  <a:schemeClr val="bg1"/>
                </a:solidFill>
              </a:rPr>
              <a:t> la </a:t>
            </a:r>
            <a:r>
              <a:rPr lang="en-US" sz="2800" b="1" dirty="0" err="1">
                <a:solidFill>
                  <a:schemeClr val="bg1"/>
                </a:solidFill>
              </a:rPr>
              <a:t>educación</a:t>
            </a:r>
            <a:r>
              <a:rPr lang="en-US" sz="2800" b="1" dirty="0">
                <a:solidFill>
                  <a:schemeClr val="bg1"/>
                </a:solidFill>
              </a:rPr>
              <a:t> y la </a:t>
            </a:r>
            <a:r>
              <a:rPr lang="en-US" sz="2800" b="1" dirty="0" err="1">
                <a:solidFill>
                  <a:schemeClr val="bg1"/>
                </a:solidFill>
              </a:rPr>
              <a:t>salud</a:t>
            </a:r>
            <a:r>
              <a:rPr lang="en-US" sz="2800" b="1" dirty="0">
                <a:solidFill>
                  <a:schemeClr val="bg1"/>
                </a:solidFill>
              </a:rPr>
              <a:t> mental de los </a:t>
            </a:r>
            <a:r>
              <a:rPr lang="en-US" sz="2800" b="1" dirty="0" err="1">
                <a:solidFill>
                  <a:schemeClr val="bg1"/>
                </a:solidFill>
              </a:rPr>
              <a:t>niños</a:t>
            </a:r>
            <a:r>
              <a:rPr lang="en-US" sz="2800" b="1" dirty="0">
                <a:solidFill>
                  <a:schemeClr val="bg1"/>
                </a:solidFill>
              </a:rPr>
              <a:t>, </a:t>
            </a:r>
            <a:r>
              <a:rPr lang="en-US" sz="2800" b="1" dirty="0" err="1">
                <a:solidFill>
                  <a:schemeClr val="bg1"/>
                </a:solidFill>
              </a:rPr>
              <a:t>niñas</a:t>
            </a:r>
            <a:r>
              <a:rPr lang="en-US" sz="2800" b="1" dirty="0">
                <a:solidFill>
                  <a:schemeClr val="bg1"/>
                </a:solidFill>
              </a:rPr>
              <a:t> y </a:t>
            </a:r>
            <a:r>
              <a:rPr lang="en-US" sz="2800" b="1" dirty="0" err="1">
                <a:solidFill>
                  <a:schemeClr val="bg1"/>
                </a:solidFill>
              </a:rPr>
              <a:t>adolescentes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8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</a:rPr>
              <a:t>UNICEF México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</a:rPr>
              <a:t>Mayo de 2022</a:t>
            </a:r>
          </a:p>
        </p:txBody>
      </p:sp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030D3CE1-AA66-472C-A94A-70EE2C15BA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0" r="11443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48F242F-0F8D-4D90-A8F3-584670EDE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0" y="107302"/>
            <a:ext cx="3069851" cy="166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430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0" y="-13091"/>
            <a:ext cx="12192000" cy="6859369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 rot="16200000">
            <a:off x="10843840" y="4895376"/>
            <a:ext cx="2069797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933" dirty="0">
                <a:solidFill>
                  <a:srgbClr val="FFFFFF"/>
                </a:solidFill>
              </a:rPr>
              <a:t>© UNICEF México/Mauricio Ramos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-149364" y="2844186"/>
            <a:ext cx="8096527" cy="345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267" dirty="0">
                <a:solidFill>
                  <a:schemeClr val="bg1"/>
                </a:solidFill>
              </a:rPr>
              <a:t>Gracias</a:t>
            </a:r>
          </a:p>
          <a:p>
            <a:pPr algn="ctr" eaLnBrk="1" hangingPunct="1">
              <a:defRPr/>
            </a:pPr>
            <a:endParaRPr lang="en-US" altLang="en-US" sz="4267" dirty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endParaRPr lang="en-US" altLang="en-US" sz="4267" dirty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endParaRPr lang="en-US" altLang="en-US" sz="4267" dirty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Astrid Hollander</a:t>
            </a:r>
          </a:p>
          <a:p>
            <a:pPr algn="ctr" eaLnBrk="1" hangingPunct="1"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ahollander@unicef.org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1651" y="6343651"/>
            <a:ext cx="2844800" cy="366183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DF7AC8A-6A96-D349-922D-5A10D8525A4A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74753" y="-13092"/>
            <a:ext cx="3024147" cy="2312799"/>
          </a:xfrm>
          <a:prstGeom prst="rect">
            <a:avLst/>
          </a:prstGeom>
          <a:solidFill>
            <a:srgbClr val="0099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869" y="343007"/>
            <a:ext cx="2539915" cy="134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1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EFBC8DE8-7E6F-44C1-9F25-56DA64E73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706" y="643467"/>
            <a:ext cx="4777188" cy="5571066"/>
          </a:xfrm>
          <a:prstGeom prst="rect">
            <a:avLst/>
          </a:prstGeom>
        </p:spPr>
      </p:pic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16A6051-F45E-4743-B665-6227648A6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455" y="218217"/>
            <a:ext cx="6251490" cy="65805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D13745-02B7-49C0-B949-5AFC39EA6118}"/>
              </a:ext>
            </a:extLst>
          </p:cNvPr>
          <p:cNvSpPr txBox="1"/>
          <p:nvPr/>
        </p:nvSpPr>
        <p:spPr>
          <a:xfrm>
            <a:off x="1075267" y="61060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https://www.unicef.org/mexico/tablero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4BABF9-A4DF-466B-BFB5-A6E48D7DE8C1}"/>
              </a:ext>
            </a:extLst>
          </p:cNvPr>
          <p:cNvSpPr txBox="1"/>
          <p:nvPr/>
        </p:nvSpPr>
        <p:spPr>
          <a:xfrm>
            <a:off x="1075267" y="59267"/>
            <a:ext cx="5181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El regreso a clases presenciales en Chiapas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09031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EA16CA-6F2F-48A0-8D49-D93CF6B4E5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6" r="26238" b="-1"/>
          <a:stretch/>
        </p:blipFill>
        <p:spPr>
          <a:xfrm>
            <a:off x="5882639" y="10"/>
            <a:ext cx="6309055" cy="6857990"/>
          </a:xfrm>
          <a:prstGeom prst="rect">
            <a:avLst/>
          </a:prstGeom>
        </p:spPr>
      </p:pic>
      <p:pic>
        <p:nvPicPr>
          <p:cNvPr id="12" name="Picture 9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9AE434-5603-4F55-B3C3-30EE90CEF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64" y="77085"/>
            <a:ext cx="6952476" cy="1311664"/>
          </a:xfrm>
        </p:spPr>
        <p:txBody>
          <a:bodyPr>
            <a:noAutofit/>
          </a:bodyPr>
          <a:lstStyle/>
          <a:p>
            <a:r>
              <a:rPr lang="es-MX" sz="4000" b="1" dirty="0">
                <a:solidFill>
                  <a:srgbClr val="33CCFF"/>
                </a:solidFill>
                <a:cs typeface="Arial" charset="0"/>
              </a:rPr>
              <a:t>Impacto en aprendizajes y acceso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0F2CD4-8BA2-4B79-819E-2DB2FDE8B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1" y="1465824"/>
            <a:ext cx="5465772" cy="5138176"/>
          </a:xfrm>
        </p:spPr>
        <p:txBody>
          <a:bodyPr anchor="ctr">
            <a:normAutofit/>
          </a:bodyPr>
          <a:lstStyle/>
          <a:p>
            <a:r>
              <a:rPr lang="es-MX" sz="2600" dirty="0"/>
              <a:t>Ya antes de la pandemia existía una “crisis de aprendizaje” en México</a:t>
            </a:r>
          </a:p>
          <a:p>
            <a:pPr marL="685800" lvl="2">
              <a:spcBef>
                <a:spcPts val="1000"/>
              </a:spcBef>
            </a:pPr>
            <a:r>
              <a:rPr lang="es-MX" sz="2600" dirty="0"/>
              <a:t>PLANEA: casi el 80% de las niñas y niños no alcanzaban los aprendizajes esperados mínimas en las áreas de comprensión lectura y matemáticas.</a:t>
            </a:r>
          </a:p>
          <a:p>
            <a:pPr marL="228600" lvl="1">
              <a:spcBef>
                <a:spcPts val="1000"/>
              </a:spcBef>
            </a:pPr>
            <a:r>
              <a:rPr lang="es-MX" sz="2600" dirty="0"/>
              <a:t>Estos rezagos se ven agudizados a causa del cierre de las escuelas y las brechas educativas para la población en situación de vulnerabilidad incrementarán. </a:t>
            </a:r>
            <a:endParaRPr lang="en-US" sz="2800" dirty="0"/>
          </a:p>
          <a:p>
            <a:pPr marL="0" indent="0">
              <a:buNone/>
            </a:pPr>
            <a:endParaRPr lang="es-E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526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AE434-5603-4F55-B3C3-30EE90CEF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49" y="120431"/>
            <a:ext cx="11851433" cy="1325563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>
                <a:solidFill>
                  <a:srgbClr val="33CCFF"/>
                </a:solidFill>
                <a:cs typeface="Arial" charset="0"/>
              </a:rPr>
              <a:t>Aumento en el riesgo de abandono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0F2CD4-8BA2-4B79-819E-2DB2FDE8B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624" y="1192111"/>
            <a:ext cx="11538858" cy="5432624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Evidencia internacional demuestra que con el cierre prolongado de escuelas (por ejemplo, a causa de emergencias) el riesgo de abandono escolar se aumenta.</a:t>
            </a:r>
          </a:p>
          <a:p>
            <a:r>
              <a:rPr lang="es-MX" b="1" dirty="0"/>
              <a:t>acumulación de rezagos educativos y aumento en las desigualdades de aprendizajes</a:t>
            </a:r>
            <a:r>
              <a:rPr lang="es-MX" dirty="0"/>
              <a:t>: La calidad educativa ha sido muy difícil de mantener con los recursos disponibles en casa. Esto incrementará las brechas de aprendizaje de una población que a lo largo de su trayectoria ha acumulado tantas deficiencias académicas que han provocado que abandone la escuela, especialmente a nivel de educación media superior.  </a:t>
            </a:r>
            <a:endParaRPr lang="en-US" dirty="0"/>
          </a:p>
          <a:p>
            <a:pPr lvl="0"/>
            <a:r>
              <a:rPr lang="es-MX" b="1" dirty="0"/>
              <a:t>efectos de la crisis económica: </a:t>
            </a:r>
            <a:r>
              <a:rPr lang="es-MX" dirty="0"/>
              <a:t>muchas familias no podrán cubrir los costos directos de la educación y, además, que las y los adolescentes muy probablemente saldrán a buscar una fuente de ingreso, orillándoles a abandonar sus estudios y aumentando la incidencia del trabajo infantil.</a:t>
            </a:r>
          </a:p>
          <a:p>
            <a:pPr marR="0">
              <a:spcAft>
                <a:spcPts val="0"/>
              </a:spcAft>
            </a:pPr>
            <a:r>
              <a:rPr lang="es-MX" dirty="0"/>
              <a:t>ENCOVID 2020 – 2021: </a:t>
            </a:r>
            <a:r>
              <a:rPr lang="es-MX" b="1" dirty="0"/>
              <a:t>8% de los hogares </a:t>
            </a:r>
            <a:r>
              <a:rPr lang="es-MX" dirty="0"/>
              <a:t>con integrantes de 4 a 17 años reportaron que algún menor </a:t>
            </a:r>
            <a:r>
              <a:rPr lang="es-MX" b="1" dirty="0"/>
              <a:t>no se inscribió a la escuela </a:t>
            </a:r>
            <a:r>
              <a:rPr lang="es-MX" dirty="0"/>
              <a:t>en el actual ciclo escolar</a:t>
            </a:r>
            <a:r>
              <a:rPr lang="es-MX" b="1" dirty="0"/>
              <a:t>:</a:t>
            </a:r>
            <a:endParaRPr lang="en-US" b="1" dirty="0"/>
          </a:p>
          <a:p>
            <a:pPr lvl="1"/>
            <a:r>
              <a:rPr lang="es-MX" dirty="0"/>
              <a:t>50% de los NNA que no volvieron a la escuela tienen entre 14 y 17 años</a:t>
            </a:r>
            <a:endParaRPr lang="en-US" dirty="0"/>
          </a:p>
          <a:p>
            <a:pPr lvl="1"/>
            <a:r>
              <a:rPr lang="es-MX" dirty="0"/>
              <a:t>53 % son hombres</a:t>
            </a: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0273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AE434-5603-4F55-B3C3-30EE90CEF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49" y="120431"/>
            <a:ext cx="11851433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rgbClr val="33CCFF"/>
                </a:solidFill>
                <a:cs typeface="Arial" charset="0"/>
              </a:rPr>
              <a:t>Violencia contra NNA en el hogar durante el cierre de las escuelas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0F2CD4-8BA2-4B79-819E-2DB2FDE8B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624" y="1192111"/>
            <a:ext cx="11538858" cy="5432624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SEGOB: incremento significativo de violencia familiar durante la pandemia. De marzo a junio 2021 se registraron máximos históricos (</a:t>
            </a:r>
            <a:r>
              <a:rPr lang="es-MX" dirty="0">
                <a:hlinkClick r:id="rId3"/>
              </a:rPr>
              <a:t>https://www.gob.mx/presidencia/documentos/impacto-de-la-pandemia-en-ninas-y-ninos?idiom=es</a:t>
            </a:r>
            <a:r>
              <a:rPr lang="es-MX" dirty="0"/>
              <a:t>) </a:t>
            </a:r>
          </a:p>
          <a:p>
            <a:r>
              <a:rPr lang="es-MX" dirty="0"/>
              <a:t>Más tiempo pasen los y las niñas en el hogar, en un contexto de distanciamiento social y con poco acceso a apoyo informal como un docente o un adulto de confianza en el contexto escolar, más probable será su exposición a violencia en un hogar que de por sí mostraba dinámicas violentas antes de la pandemia.</a:t>
            </a:r>
          </a:p>
          <a:p>
            <a:r>
              <a:rPr lang="es-MX" dirty="0"/>
              <a:t>La escuela, además del espacio de aprendizaje, ofrece un punto de contacto donde los niños y niñas encuentran figuras de confianza donde confiar si están viviendo violencia en el hogar, donde pueden reportar alguna situación y pedir ayuda.</a:t>
            </a:r>
          </a:p>
          <a:p>
            <a:r>
              <a:rPr lang="es-MX" dirty="0"/>
              <a:t>Los docentes pueden identificar situaciones de desprotección.</a:t>
            </a:r>
          </a:p>
          <a:p>
            <a:r>
              <a:rPr lang="es-MX" dirty="0"/>
              <a:t>La escuela es también un espacio donde NNA aprenden a romper dinámicas de relaciones violentas.</a:t>
            </a:r>
            <a:endParaRPr lang="en-U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9868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AE434-5603-4F55-B3C3-30EE90CEF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49" y="120431"/>
            <a:ext cx="11851433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rgbClr val="33CCFF"/>
                </a:solidFill>
                <a:cs typeface="Arial" charset="0"/>
              </a:rPr>
              <a:t>Nutrición, bienestar físico y psico-emocional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0F2CD4-8BA2-4B79-819E-2DB2FDE8B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624" y="1192111"/>
            <a:ext cx="11538858" cy="5432624"/>
          </a:xfrm>
        </p:spPr>
        <p:txBody>
          <a:bodyPr>
            <a:normAutofit/>
          </a:bodyPr>
          <a:lstStyle/>
          <a:p>
            <a:r>
              <a:rPr lang="es-MX" dirty="0"/>
              <a:t>En muchos países, se han visto interrumpidos los servicios de alimentación escolar. Para muchos niños, niñas y adolescentes, la comida escolar fue la más importante y nutritiva durante el día</a:t>
            </a:r>
          </a:p>
          <a:p>
            <a:r>
              <a:rPr lang="es-MX" dirty="0"/>
              <a:t>El uso excesivo de pantallas para seguir clases en TV o en línea y el confinamiento en casa pueden generar insuficiente actividad física y sedentarismo, aumentando el riesgo de sobrepeso y obesidad, así como de sueño irregular y otras consecuencias para la salud física y mental como irritabilidad, ansiedad y falta de concentración.</a:t>
            </a:r>
          </a:p>
          <a:p>
            <a:r>
              <a:rPr lang="es-MX" dirty="0"/>
              <a:t>Con el distanciamiento social y la educación a distancia, los NNA han tenido que cambiar drásticamente sus rutinas y la interacción con sus pares. Afecta significativamente a las y los adolescentes porque es en la adolescencia cuando desarrollan aspectos relacionados a la independencia y socialización.</a:t>
            </a:r>
            <a:endParaRPr lang="en-U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050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0047D288-2DB8-4EAD-8BE1-799F2E748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92" y="6428911"/>
            <a:ext cx="2918668" cy="34307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4E16EBB-08F9-4468-AD75-833D11CC0326}"/>
              </a:ext>
            </a:extLst>
          </p:cNvPr>
          <p:cNvSpPr txBox="1"/>
          <p:nvPr/>
        </p:nvSpPr>
        <p:spPr>
          <a:xfrm>
            <a:off x="1052075" y="966574"/>
            <a:ext cx="9635655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/>
              </a:rPr>
              <a:t>U-</a:t>
            </a:r>
            <a:r>
              <a:rPr lang="es-ES" sz="32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/>
              </a:rPr>
              <a:t>Report</a:t>
            </a:r>
            <a:r>
              <a:rPr lang="es-E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/>
              </a:rPr>
              <a:t> COBACH: Salud mental</a:t>
            </a:r>
            <a:endParaRPr lang="en-US" dirty="0">
              <a:solidFill>
                <a:srgbClr val="7030A0"/>
              </a:solidFill>
              <a:latin typeface="Calibri" panose="020F0502020204030204"/>
              <a:cs typeface="Calibri" panose="020F0502020204030204"/>
            </a:endParaRPr>
          </a:p>
          <a:p>
            <a:r>
              <a:rPr lang="es-E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/>
              </a:rPr>
              <a:t>1,443 participantes</a:t>
            </a:r>
            <a:endParaRPr lang="es-ES" dirty="0">
              <a:solidFill>
                <a:srgbClr val="7030A0"/>
              </a:solidFill>
              <a:cs typeface="Calibri"/>
            </a:endParaRPr>
          </a:p>
        </p:txBody>
      </p:sp>
      <p:sp>
        <p:nvSpPr>
          <p:cNvPr id="17" name="Rectángulo 12">
            <a:extLst>
              <a:ext uri="{FF2B5EF4-FFF2-40B4-BE49-F238E27FC236}">
                <a16:creationId xmlns:a16="http://schemas.microsoft.com/office/drawing/2014/main" id="{6E23470D-EE2E-48C9-AE97-6A6280423A5E}"/>
              </a:ext>
            </a:extLst>
          </p:cNvPr>
          <p:cNvSpPr/>
          <p:nvPr/>
        </p:nvSpPr>
        <p:spPr>
          <a:xfrm>
            <a:off x="1206347" y="2081995"/>
            <a:ext cx="7072756" cy="3647152"/>
          </a:xfrm>
          <a:prstGeom prst="rect">
            <a:avLst/>
          </a:prstGeom>
        </p:spPr>
        <p:txBody>
          <a:bodyPr wrap="square" lIns="45720" tIns="22860" rIns="45720" bIns="22860" anchor="t">
            <a:spAutoFit/>
          </a:bodyPr>
          <a:lstStyle/>
          <a:p>
            <a:pPr algn="just"/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24% cree que la causa principal de la ansiedad y el estrés en jóvenes es una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interrupción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de la vida social</a:t>
            </a:r>
            <a:r>
              <a:rPr lang="ca-ES" dirty="0">
                <a:ea typeface="+mn-lt"/>
                <a:cs typeface="+mn-lt"/>
              </a:rPr>
              <a:t>, mientras que 23% lo atribuye a enfermedad o muerte en la familia y 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19% al aumento de la violencia.</a:t>
            </a:r>
            <a:endParaRPr lang="en-US" b="1" dirty="0">
              <a:solidFill>
                <a:srgbClr val="7030A0"/>
              </a:solidFill>
              <a:ea typeface="+mn-lt"/>
              <a:cs typeface="+mn-lt"/>
            </a:endParaRPr>
          </a:p>
          <a:p>
            <a:pPr algn="just"/>
            <a:endParaRPr lang="ca-ES" dirty="0">
              <a:cs typeface="Calibri" panose="020F0502020204030204"/>
            </a:endParaRPr>
          </a:p>
          <a:p>
            <a:pPr algn="just"/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37% dicen que, en caso de necesitar apoyo psicoemocional, confiarían principalmente en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sus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papás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y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mamás</a:t>
            </a:r>
            <a:r>
              <a:rPr lang="ca-ES" dirty="0">
                <a:cs typeface="Calibri" panose="020F0502020204030204"/>
              </a:rPr>
              <a:t>, seguido de un </a:t>
            </a:r>
            <a:r>
              <a:rPr lang="ca-ES" dirty="0">
                <a:ea typeface="+mn-lt"/>
                <a:cs typeface="+mn-lt"/>
              </a:rPr>
              <a:t>29%</a:t>
            </a:r>
            <a:r>
              <a:rPr lang="ca-ES" dirty="0">
                <a:cs typeface="Calibri" panose="020F0502020204030204"/>
              </a:rPr>
              <a:t>  que confiaría en un/a profesional (psicólogo/a o terapeuta), 17% lo haría en sus amigos/as.</a:t>
            </a:r>
          </a:p>
          <a:p>
            <a:pPr algn="just"/>
            <a:endParaRPr lang="ca-ES" dirty="0">
              <a:cs typeface="Calibri" panose="020F0502020204030204"/>
            </a:endParaRPr>
          </a:p>
          <a:p>
            <a:pPr algn="just"/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72%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dice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haber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sentido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necesidad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de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apoyo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psicológico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pero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no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haber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pedido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ayuda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. </a:t>
            </a:r>
            <a:r>
              <a:rPr lang="ca-ES" dirty="0">
                <a:ea typeface="+mn-lt"/>
                <a:cs typeface="+mn-lt"/>
              </a:rPr>
              <a:t>De </a:t>
            </a:r>
            <a:r>
              <a:rPr lang="ca-ES" dirty="0" err="1">
                <a:ea typeface="+mn-lt"/>
                <a:cs typeface="+mn-lt"/>
              </a:rPr>
              <a:t>ellos</a:t>
            </a:r>
            <a:r>
              <a:rPr lang="ca-ES" dirty="0">
                <a:ea typeface="+mn-lt"/>
                <a:cs typeface="+mn-lt"/>
              </a:rPr>
              <a:t>, un 38% no lo </a:t>
            </a:r>
            <a:r>
              <a:rPr lang="ca-ES" dirty="0" err="1">
                <a:ea typeface="+mn-lt"/>
                <a:cs typeface="+mn-lt"/>
              </a:rPr>
              <a:t>hizo</a:t>
            </a:r>
            <a:r>
              <a:rPr lang="ca-ES" dirty="0">
                <a:ea typeface="+mn-lt"/>
                <a:cs typeface="+mn-lt"/>
              </a:rPr>
              <a:t> por </a:t>
            </a:r>
            <a:r>
              <a:rPr lang="ca-ES" dirty="0" err="1">
                <a:ea typeface="+mn-lt"/>
                <a:cs typeface="+mn-lt"/>
              </a:rPr>
              <a:t>miedo</a:t>
            </a:r>
            <a:r>
              <a:rPr lang="ca-ES" dirty="0">
                <a:ea typeface="+mn-lt"/>
                <a:cs typeface="+mn-lt"/>
              </a:rPr>
              <a:t> lo que los </a:t>
            </a:r>
            <a:r>
              <a:rPr lang="ca-ES" dirty="0" err="1">
                <a:ea typeface="+mn-lt"/>
                <a:cs typeface="+mn-lt"/>
              </a:rPr>
              <a:t>demás</a:t>
            </a:r>
            <a:r>
              <a:rPr lang="ca-ES" dirty="0">
                <a:ea typeface="+mn-lt"/>
                <a:cs typeface="+mn-lt"/>
              </a:rPr>
              <a:t> </a:t>
            </a:r>
            <a:r>
              <a:rPr lang="ca-ES" dirty="0" err="1">
                <a:ea typeface="+mn-lt"/>
                <a:cs typeface="+mn-lt"/>
              </a:rPr>
              <a:t>pudieran</a:t>
            </a:r>
            <a:r>
              <a:rPr lang="ca-ES" dirty="0">
                <a:ea typeface="+mn-lt"/>
                <a:cs typeface="+mn-lt"/>
              </a:rPr>
              <a:t> pensar, </a:t>
            </a:r>
            <a:r>
              <a:rPr lang="ca-ES" dirty="0" err="1">
                <a:ea typeface="+mn-lt"/>
                <a:cs typeface="+mn-lt"/>
              </a:rPr>
              <a:t>seguido</a:t>
            </a:r>
            <a:r>
              <a:rPr lang="ca-ES" dirty="0">
                <a:ea typeface="+mn-lt"/>
                <a:cs typeface="+mn-lt"/>
              </a:rPr>
              <a:t> de un 22% que </a:t>
            </a:r>
            <a:r>
              <a:rPr lang="ca-ES" dirty="0" err="1">
                <a:ea typeface="+mn-lt"/>
                <a:cs typeface="+mn-lt"/>
              </a:rPr>
              <a:t>dice</a:t>
            </a:r>
            <a:r>
              <a:rPr lang="ca-ES" dirty="0">
                <a:ea typeface="+mn-lt"/>
                <a:cs typeface="+mn-lt"/>
              </a:rPr>
              <a:t> que el problema no es tan </a:t>
            </a:r>
            <a:r>
              <a:rPr lang="ca-ES" dirty="0" err="1">
                <a:ea typeface="+mn-lt"/>
                <a:cs typeface="+mn-lt"/>
              </a:rPr>
              <a:t>grave</a:t>
            </a:r>
            <a:r>
              <a:rPr lang="ca-ES" dirty="0">
                <a:ea typeface="+mn-lt"/>
                <a:cs typeface="+mn-lt"/>
              </a:rPr>
              <a:t> como para ser </a:t>
            </a:r>
            <a:r>
              <a:rPr lang="ca-ES" dirty="0" err="1">
                <a:ea typeface="+mn-lt"/>
                <a:cs typeface="+mn-lt"/>
              </a:rPr>
              <a:t>tratado</a:t>
            </a:r>
            <a:r>
              <a:rPr lang="ca-ES" dirty="0">
                <a:ea typeface="+mn-lt"/>
                <a:cs typeface="+mn-lt"/>
              </a:rPr>
              <a:t>, 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11%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confiesa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no saber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dónde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pedir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7030A0"/>
                </a:solidFill>
                <a:ea typeface="+mn-lt"/>
                <a:cs typeface="+mn-lt"/>
              </a:rPr>
              <a:t>ayuda</a:t>
            </a:r>
            <a:r>
              <a:rPr lang="ca-ES" b="1" dirty="0">
                <a:solidFill>
                  <a:srgbClr val="7030A0"/>
                </a:solidFill>
                <a:ea typeface="+mn-lt"/>
                <a:cs typeface="+mn-lt"/>
              </a:rPr>
              <a:t>.</a:t>
            </a:r>
            <a:endParaRPr lang="en-US" b="1" dirty="0">
              <a:solidFill>
                <a:srgbClr val="7030A0"/>
              </a:solidFill>
              <a:ea typeface="+mn-lt"/>
              <a:cs typeface="+mn-lt"/>
            </a:endParaRPr>
          </a:p>
        </p:txBody>
      </p:sp>
      <p:pic>
        <p:nvPicPr>
          <p:cNvPr id="2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8F657399-67B2-4101-AF85-36FB296BEC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0507" y="2033382"/>
            <a:ext cx="3084786" cy="4338325"/>
          </a:xfrm>
          <a:prstGeom prst="rect">
            <a:avLst/>
          </a:prstGeom>
        </p:spPr>
      </p:pic>
      <p:sp>
        <p:nvSpPr>
          <p:cNvPr id="3" name="CuadroTexto 3">
            <a:extLst>
              <a:ext uri="{FF2B5EF4-FFF2-40B4-BE49-F238E27FC236}">
                <a16:creationId xmlns:a16="http://schemas.microsoft.com/office/drawing/2014/main" id="{97B113E6-8B34-4A72-8EAA-4F0787FFB8AB}"/>
              </a:ext>
            </a:extLst>
          </p:cNvPr>
          <p:cNvSpPr txBox="1"/>
          <p:nvPr/>
        </p:nvSpPr>
        <p:spPr>
          <a:xfrm>
            <a:off x="8969869" y="1394409"/>
            <a:ext cx="322650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a-ES" b="1">
                <a:cs typeface="Calibri" panose="020F0502020204030204"/>
              </a:rPr>
              <a:t>Causa principal ansiedad y estrés jóvenes</a:t>
            </a:r>
          </a:p>
        </p:txBody>
      </p:sp>
    </p:spTree>
    <p:extLst>
      <p:ext uri="{BB962C8B-B14F-4D97-AF65-F5344CB8AC3E}">
        <p14:creationId xmlns:p14="http://schemas.microsoft.com/office/powerpoint/2010/main" val="2070814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0047D288-2DB8-4EAD-8BE1-799F2E748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92" y="6428911"/>
            <a:ext cx="2918668" cy="34307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4E16EBB-08F9-4468-AD75-833D11CC0326}"/>
              </a:ext>
            </a:extLst>
          </p:cNvPr>
          <p:cNvSpPr txBox="1"/>
          <p:nvPr/>
        </p:nvSpPr>
        <p:spPr>
          <a:xfrm>
            <a:off x="1052075" y="966574"/>
            <a:ext cx="9635655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/>
              </a:rPr>
              <a:t>Regreso a clases</a:t>
            </a:r>
          </a:p>
          <a:p>
            <a:r>
              <a:rPr lang="es-E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/>
              </a:rPr>
              <a:t>3,369 participantes</a:t>
            </a:r>
            <a:endParaRPr lang="es-ES" dirty="0">
              <a:solidFill>
                <a:schemeClr val="accent1"/>
              </a:solidFill>
              <a:cs typeface="Calibri"/>
            </a:endParaRPr>
          </a:p>
        </p:txBody>
      </p:sp>
      <p:sp>
        <p:nvSpPr>
          <p:cNvPr id="17" name="Rectángulo 12">
            <a:extLst>
              <a:ext uri="{FF2B5EF4-FFF2-40B4-BE49-F238E27FC236}">
                <a16:creationId xmlns:a16="http://schemas.microsoft.com/office/drawing/2014/main" id="{6E23470D-EE2E-48C9-AE97-6A6280423A5E}"/>
              </a:ext>
            </a:extLst>
          </p:cNvPr>
          <p:cNvSpPr/>
          <p:nvPr/>
        </p:nvSpPr>
        <p:spPr>
          <a:xfrm>
            <a:off x="1138667" y="2242437"/>
            <a:ext cx="7014734" cy="3370153"/>
          </a:xfrm>
          <a:prstGeom prst="rect">
            <a:avLst/>
          </a:prstGeom>
        </p:spPr>
        <p:txBody>
          <a:bodyPr wrap="square" lIns="45720" tIns="22860" rIns="45720" bIns="22860" anchor="t">
            <a:spAutoFit/>
          </a:bodyPr>
          <a:lstStyle/>
          <a:p>
            <a:pPr algn="just"/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40%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indican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 que lo que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más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 le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emociona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 de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regresar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 es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ver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 a sus amigos/as, </a:t>
            </a:r>
            <a:r>
              <a:rPr lang="en-US" dirty="0" err="1"/>
              <a:t>seguido</a:t>
            </a:r>
            <a:r>
              <a:rPr lang="en-US" dirty="0"/>
              <a:t> de </a:t>
            </a:r>
            <a:r>
              <a:rPr lang="en-US" dirty="0" err="1"/>
              <a:t>ver</a:t>
            </a:r>
            <a:r>
              <a:rPr lang="en-US" dirty="0"/>
              <a:t> a sus </a:t>
            </a:r>
            <a:r>
              <a:rPr lang="en-US" dirty="0" err="1"/>
              <a:t>docentes</a:t>
            </a:r>
            <a:r>
              <a:rPr lang="en-US" dirty="0"/>
              <a:t> (18%), </a:t>
            </a:r>
            <a:r>
              <a:rPr lang="en-US" dirty="0" err="1"/>
              <a:t>estar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un </a:t>
            </a:r>
            <a:r>
              <a:rPr lang="en-US" dirty="0" err="1"/>
              <a:t>lugar</a:t>
            </a:r>
            <a:r>
              <a:rPr lang="en-US" dirty="0"/>
              <a:t> </a:t>
            </a:r>
            <a:r>
              <a:rPr lang="en-US" dirty="0" err="1"/>
              <a:t>diferente</a:t>
            </a:r>
            <a:r>
              <a:rPr lang="en-US" dirty="0"/>
              <a:t> (18%) y </a:t>
            </a:r>
            <a:r>
              <a:rPr lang="en-US" dirty="0" err="1"/>
              <a:t>salir</a:t>
            </a:r>
            <a:r>
              <a:rPr lang="en-US" dirty="0"/>
              <a:t> de </a:t>
            </a:r>
            <a:r>
              <a:rPr lang="en-US" dirty="0" err="1"/>
              <a:t>su</a:t>
            </a:r>
            <a:r>
              <a:rPr lang="en-US" dirty="0"/>
              <a:t> casa (8%). 6% indica que </a:t>
            </a:r>
            <a:r>
              <a:rPr lang="en-US" dirty="0" err="1"/>
              <a:t>preferiría</a:t>
            </a:r>
            <a:r>
              <a:rPr lang="en-US" dirty="0"/>
              <a:t> no </a:t>
            </a:r>
            <a:r>
              <a:rPr lang="en-US" dirty="0" err="1"/>
              <a:t>regresar</a:t>
            </a:r>
            <a:r>
              <a:rPr lang="en-US" dirty="0"/>
              <a:t>. Del 10% que </a:t>
            </a:r>
            <a:r>
              <a:rPr lang="en-US" dirty="0" err="1"/>
              <a:t>responde</a:t>
            </a:r>
            <a:r>
              <a:rPr lang="en-US" dirty="0"/>
              <a:t> “</a:t>
            </a:r>
            <a:r>
              <a:rPr lang="en-US" dirty="0" err="1"/>
              <a:t>Otra</a:t>
            </a:r>
            <a:r>
              <a:rPr lang="en-US" dirty="0"/>
              <a:t>”, 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indican</a:t>
            </a:r>
            <a:r>
              <a:rPr lang="en-US" dirty="0"/>
              <a:t> que lo que </a:t>
            </a:r>
            <a:r>
              <a:rPr lang="en-US" dirty="0" err="1"/>
              <a:t>más</a:t>
            </a:r>
            <a:r>
              <a:rPr lang="en-US" dirty="0"/>
              <a:t> les </a:t>
            </a:r>
            <a:r>
              <a:rPr lang="en-US" dirty="0" err="1"/>
              <a:t>emociona</a:t>
            </a:r>
            <a:r>
              <a:rPr lang="en-US" dirty="0"/>
              <a:t> de </a:t>
            </a:r>
            <a:r>
              <a:rPr lang="en-US" dirty="0" err="1"/>
              <a:t>regresar</a:t>
            </a:r>
            <a:r>
              <a:rPr lang="en-US" dirty="0"/>
              <a:t> a </a:t>
            </a:r>
            <a:r>
              <a:rPr lang="en-US" dirty="0" err="1"/>
              <a:t>clases</a:t>
            </a:r>
            <a:r>
              <a:rPr lang="en-US" dirty="0"/>
              <a:t> es que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aprenden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más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en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 la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educación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b="1" dirty="0" err="1">
                <a:solidFill>
                  <a:srgbClr val="0070C0"/>
                </a:solidFill>
                <a:ea typeface="+mn-lt"/>
                <a:cs typeface="+mn-lt"/>
              </a:rPr>
              <a:t>presencial</a:t>
            </a:r>
            <a:r>
              <a:rPr lang="en-US" b="1" dirty="0">
                <a:solidFill>
                  <a:srgbClr val="0070C0"/>
                </a:solidFill>
                <a:ea typeface="+mn-lt"/>
                <a:cs typeface="+mn-lt"/>
              </a:rPr>
              <a:t>.</a:t>
            </a:r>
          </a:p>
          <a:p>
            <a:pPr algn="just"/>
            <a:endParaRPr lang="en-US" b="1" dirty="0">
              <a:solidFill>
                <a:srgbClr val="0070C0"/>
              </a:solidFill>
              <a:ea typeface="+mn-lt"/>
              <a:cs typeface="+mn-lt"/>
            </a:endParaRPr>
          </a:p>
          <a:p>
            <a:pPr algn="just"/>
            <a:r>
              <a:rPr lang="ca-ES" dirty="0">
                <a:ea typeface="+mn-lt"/>
                <a:cs typeface="+mn-lt"/>
              </a:rPr>
              <a:t>59% indica que 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lo que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más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les preocupa de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regresar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a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clases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es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contagiarse</a:t>
            </a:r>
            <a:r>
              <a:rPr lang="ca-ES" dirty="0">
                <a:ea typeface="+mn-lt"/>
                <a:cs typeface="+mn-lt"/>
              </a:rPr>
              <a:t>, </a:t>
            </a:r>
            <a:r>
              <a:rPr lang="ca-ES" dirty="0" err="1">
                <a:ea typeface="+mn-lt"/>
                <a:cs typeface="+mn-lt"/>
              </a:rPr>
              <a:t>seguido</a:t>
            </a:r>
            <a:r>
              <a:rPr lang="ca-ES" dirty="0">
                <a:ea typeface="+mn-lt"/>
                <a:cs typeface="+mn-lt"/>
              </a:rPr>
              <a:t> de no </a:t>
            </a:r>
            <a:r>
              <a:rPr lang="ca-ES" dirty="0" err="1">
                <a:ea typeface="+mn-lt"/>
                <a:cs typeface="+mn-lt"/>
              </a:rPr>
              <a:t>entender</a:t>
            </a:r>
            <a:r>
              <a:rPr lang="ca-ES" dirty="0">
                <a:ea typeface="+mn-lt"/>
                <a:cs typeface="+mn-lt"/>
              </a:rPr>
              <a:t> las </a:t>
            </a:r>
            <a:r>
              <a:rPr lang="ca-ES" dirty="0" err="1">
                <a:ea typeface="+mn-lt"/>
                <a:cs typeface="+mn-lt"/>
              </a:rPr>
              <a:t>clases</a:t>
            </a:r>
            <a:r>
              <a:rPr lang="ca-ES" dirty="0">
                <a:ea typeface="+mn-lt"/>
                <a:cs typeface="+mn-lt"/>
              </a:rPr>
              <a:t> (28%) y </a:t>
            </a:r>
            <a:r>
              <a:rPr lang="ca-ES" dirty="0" err="1">
                <a:ea typeface="+mn-lt"/>
                <a:cs typeface="+mn-lt"/>
              </a:rPr>
              <a:t>Otro</a:t>
            </a:r>
            <a:r>
              <a:rPr lang="ca-ES" dirty="0">
                <a:ea typeface="+mn-lt"/>
                <a:cs typeface="+mn-lt"/>
              </a:rPr>
              <a:t> (7%).</a:t>
            </a:r>
          </a:p>
          <a:p>
            <a:pPr algn="just"/>
            <a:endParaRPr lang="en-US" b="1" dirty="0">
              <a:solidFill>
                <a:srgbClr val="0070C0"/>
              </a:solidFill>
              <a:ea typeface="+mn-lt"/>
              <a:cs typeface="+mn-lt"/>
            </a:endParaRPr>
          </a:p>
          <a:p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52%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sienten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que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su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escuela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siempre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ofrece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espacios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para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hablar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de </a:t>
            </a:r>
            <a:r>
              <a:rPr lang="ca-ES" b="1" dirty="0" err="1">
                <a:solidFill>
                  <a:srgbClr val="0070C0"/>
                </a:solidFill>
                <a:ea typeface="+mn-lt"/>
                <a:cs typeface="+mn-lt"/>
              </a:rPr>
              <a:t>sus</a:t>
            </a:r>
            <a:r>
              <a:rPr lang="ca-ES" b="1" dirty="0">
                <a:solidFill>
                  <a:srgbClr val="0070C0"/>
                </a:solidFill>
                <a:ea typeface="+mn-lt"/>
                <a:cs typeface="+mn-lt"/>
              </a:rPr>
              <a:t> emociones </a:t>
            </a:r>
            <a:r>
              <a:rPr lang="ca-ES" dirty="0">
                <a:ea typeface="+mn-lt"/>
                <a:cs typeface="+mn-lt"/>
              </a:rPr>
              <a:t>respecto a la </a:t>
            </a:r>
            <a:r>
              <a:rPr lang="ca-ES" dirty="0" err="1">
                <a:ea typeface="+mn-lt"/>
                <a:cs typeface="+mn-lt"/>
              </a:rPr>
              <a:t>pandemia</a:t>
            </a:r>
            <a:r>
              <a:rPr lang="ca-ES" dirty="0">
                <a:ea typeface="+mn-lt"/>
                <a:cs typeface="+mn-lt"/>
              </a:rPr>
              <a:t>, 39% a veces, y 9% no.</a:t>
            </a:r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A871DD6-AEAB-41DB-9402-046100E31C90}"/>
              </a:ext>
            </a:extLst>
          </p:cNvPr>
          <p:cNvSpPr txBox="1"/>
          <p:nvPr/>
        </p:nvSpPr>
        <p:spPr>
          <a:xfrm>
            <a:off x="8953967" y="1246344"/>
            <a:ext cx="3226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b="1" dirty="0"/>
              <a:t>¿</a:t>
            </a:r>
            <a:r>
              <a:rPr lang="ca-ES" b="1" dirty="0" err="1"/>
              <a:t>Qué</a:t>
            </a:r>
            <a:r>
              <a:rPr lang="ca-ES" b="1" dirty="0"/>
              <a:t> les emociona </a:t>
            </a:r>
            <a:r>
              <a:rPr lang="ca-ES" b="1" dirty="0" err="1"/>
              <a:t>más</a:t>
            </a:r>
            <a:r>
              <a:rPr lang="ca-ES" b="1" dirty="0"/>
              <a:t> del </a:t>
            </a:r>
            <a:r>
              <a:rPr lang="ca-ES" b="1" dirty="0" err="1"/>
              <a:t>regreso</a:t>
            </a:r>
            <a:r>
              <a:rPr lang="ca-ES" b="1" dirty="0"/>
              <a:t> a </a:t>
            </a:r>
            <a:r>
              <a:rPr lang="ca-ES" b="1" dirty="0" err="1"/>
              <a:t>clases</a:t>
            </a:r>
            <a:r>
              <a:rPr lang="ca-ES" b="1" dirty="0"/>
              <a:t>?</a:t>
            </a:r>
          </a:p>
        </p:txBody>
      </p:sp>
      <p:pic>
        <p:nvPicPr>
          <p:cNvPr id="2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E895938C-6E8D-4EDA-92FE-7648191D9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2271" y="2225915"/>
            <a:ext cx="2743200" cy="365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3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AE434-5603-4F55-B3C3-30EE90CEF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49" y="120431"/>
            <a:ext cx="11851433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rgbClr val="33CCFF"/>
                </a:solidFill>
                <a:cs typeface="Arial" charset="0"/>
              </a:rPr>
              <a:t>Acciones de UNICEF y llamado a acción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0F2CD4-8BA2-4B79-819E-2DB2FDE8B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624" y="1192111"/>
            <a:ext cx="11538858" cy="5432624"/>
          </a:xfrm>
        </p:spPr>
        <p:txBody>
          <a:bodyPr>
            <a:normAutofit fontScale="92500"/>
          </a:bodyPr>
          <a:lstStyle/>
          <a:p>
            <a:r>
              <a:rPr lang="es-MX" dirty="0"/>
              <a:t>Campamentos de aprendizaje con 3000 NNA en Chiapas</a:t>
            </a:r>
          </a:p>
          <a:p>
            <a:r>
              <a:rPr lang="es-MX" dirty="0"/>
              <a:t>Capacitación docente en apoyo psico social</a:t>
            </a:r>
          </a:p>
          <a:p>
            <a:r>
              <a:rPr lang="es-MX" dirty="0"/>
              <a:t>Plataformas digitales de nivelación de aprendizajes fundamentales para EMS</a:t>
            </a:r>
          </a:p>
          <a:p>
            <a:r>
              <a:rPr lang="es-MX" dirty="0"/>
              <a:t>Por iniciar: fortalecimiento de literacidad en NNA indígenas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Llamado a acción RAPID:</a:t>
            </a:r>
          </a:p>
          <a:p>
            <a:pPr>
              <a:buFontTx/>
              <a:buChar char="-"/>
            </a:pPr>
            <a:r>
              <a:rPr lang="es-MX" dirty="0"/>
              <a:t>Llegar a</a:t>
            </a:r>
            <a:r>
              <a:rPr lang="es-MX" i="1" dirty="0"/>
              <a:t> todos </a:t>
            </a:r>
            <a:r>
              <a:rPr lang="es-MX" dirty="0"/>
              <a:t>los NNA y </a:t>
            </a:r>
            <a:r>
              <a:rPr lang="es-MX" dirty="0" err="1"/>
              <a:t>retnerlos</a:t>
            </a:r>
            <a:r>
              <a:rPr lang="es-MX" dirty="0"/>
              <a:t> en la escuela</a:t>
            </a:r>
          </a:p>
          <a:p>
            <a:pPr>
              <a:buFontTx/>
              <a:buChar char="-"/>
            </a:pPr>
            <a:r>
              <a:rPr lang="es-ES" dirty="0"/>
              <a:t>Evaluar sus niveles de aprendizaje</a:t>
            </a:r>
          </a:p>
          <a:p>
            <a:pPr>
              <a:buFontTx/>
              <a:buChar char="-"/>
            </a:pPr>
            <a:r>
              <a:rPr lang="es-ES" dirty="0"/>
              <a:t>Priorizar aprendizajes fundamentales</a:t>
            </a:r>
          </a:p>
          <a:p>
            <a:pPr>
              <a:buFontTx/>
              <a:buChar char="-"/>
            </a:pPr>
            <a:r>
              <a:rPr lang="es-ES" dirty="0"/>
              <a:t>Reforzar la recuperación de aprendizaje, más allá de lo perdido</a:t>
            </a:r>
          </a:p>
          <a:p>
            <a:pPr>
              <a:buFontTx/>
              <a:buChar char="-"/>
            </a:pPr>
            <a:r>
              <a:rPr lang="es-ES" dirty="0"/>
              <a:t>Desarrollar la salud mental y el bienestar para que cada NNA puede aprender</a:t>
            </a:r>
          </a:p>
        </p:txBody>
      </p:sp>
    </p:spTree>
    <p:extLst>
      <p:ext uri="{BB962C8B-B14F-4D97-AF65-F5344CB8AC3E}">
        <p14:creationId xmlns:p14="http://schemas.microsoft.com/office/powerpoint/2010/main" val="3729326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0075CD6B78004F9F3708DA0E9D7118" ma:contentTypeVersion="8" ma:contentTypeDescription="Create a new document." ma:contentTypeScope="" ma:versionID="8cb770995f249fdfa5220c76d8a669b3">
  <xsd:schema xmlns:xsd="http://www.w3.org/2001/XMLSchema" xmlns:xs="http://www.w3.org/2001/XMLSchema" xmlns:p="http://schemas.microsoft.com/office/2006/metadata/properties" xmlns:ns3="6ef4d9dc-96ea-4445-bc48-c088c9622f2b" xmlns:ns4="6105c2ba-68bf-44a1-806b-0bba91d673ba" targetNamespace="http://schemas.microsoft.com/office/2006/metadata/properties" ma:root="true" ma:fieldsID="7a41c185a1fbd97165dc8e8af01ff093" ns3:_="" ns4:_="">
    <xsd:import namespace="6ef4d9dc-96ea-4445-bc48-c088c9622f2b"/>
    <xsd:import namespace="6105c2ba-68bf-44a1-806b-0bba91d673b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f4d9dc-96ea-4445-bc48-c088c9622f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05c2ba-68bf-44a1-806b-0bba91d673b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D7C4C16-7743-4456-BF4F-DE6E1DD30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f4d9dc-96ea-4445-bc48-c088c9622f2b"/>
    <ds:schemaRef ds:uri="6105c2ba-68bf-44a1-806b-0bba91d673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5376F3-AB11-4A36-86B4-8D53956CA9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CF592F-4BAC-4108-A02A-5CE3A451DF92}">
  <ds:schemaRefs>
    <ds:schemaRef ds:uri="http://purl.org/dc/elements/1.1/"/>
    <ds:schemaRef ds:uri="http://www.w3.org/XML/1998/namespace"/>
    <ds:schemaRef ds:uri="6105c2ba-68bf-44a1-806b-0bba91d673ba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6ef4d9dc-96ea-4445-bc48-c088c9622f2b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1063</Words>
  <Application>Microsoft Office PowerPoint</Application>
  <PresentationFormat>Panorámica</PresentationFormat>
  <Paragraphs>68</Paragraphs>
  <Slides>10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Avenir Next LT Pro</vt:lpstr>
      <vt:lpstr>Calibri</vt:lpstr>
      <vt:lpstr>Calibri Light</vt:lpstr>
      <vt:lpstr>Office Theme</vt:lpstr>
      <vt:lpstr>Presentación de PowerPoint</vt:lpstr>
      <vt:lpstr>Presentación de PowerPoint</vt:lpstr>
      <vt:lpstr>Impacto en aprendizajes y acceso</vt:lpstr>
      <vt:lpstr>Aumento en el riesgo de abandono</vt:lpstr>
      <vt:lpstr>Violencia contra NNA en el hogar durante el cierre de las escuelas</vt:lpstr>
      <vt:lpstr>Nutrición, bienestar físico y psico-emocional</vt:lpstr>
      <vt:lpstr>Presentación de PowerPoint</vt:lpstr>
      <vt:lpstr>Presentación de PowerPoint</vt:lpstr>
      <vt:lpstr>Acciones de UNICEF y llamado a acción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Astrid Hollander</dc:creator>
  <cp:lastModifiedBy>JUAN PABLO AGUIRRE QUEZADA</cp:lastModifiedBy>
  <cp:revision>9</cp:revision>
  <dcterms:created xsi:type="dcterms:W3CDTF">2021-09-08T18:14:59Z</dcterms:created>
  <dcterms:modified xsi:type="dcterms:W3CDTF">2022-05-17T23:26:47Z</dcterms:modified>
</cp:coreProperties>
</file>