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2" r:id="rId5"/>
    <p:sldId id="263" r:id="rId6"/>
    <p:sldId id="259" r:id="rId7"/>
    <p:sldId id="264" r:id="rId8"/>
    <p:sldId id="260" r:id="rId9"/>
    <p:sldId id="268" r:id="rId10"/>
    <p:sldId id="269" r:id="rId11"/>
    <p:sldId id="271" r:id="rId12"/>
    <p:sldId id="270" r:id="rId13"/>
    <p:sldId id="267" r:id="rId14"/>
    <p:sldId id="272" r:id="rId15"/>
    <p:sldId id="266" r:id="rId16"/>
    <p:sldId id="273" r:id="rId17"/>
    <p:sldId id="265" r:id="rId18"/>
    <p:sldId id="274" r:id="rId1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0953E5-8707-4018-8D81-4BE54B28E7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2CFC99B-C4ED-48FE-88D2-104CB3200B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BB380DC-A621-4693-91C0-EE1AE350E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B905-597F-46D9-A962-A432D5E0C7CD}" type="datetimeFigureOut">
              <a:rPr lang="es-MX" smtClean="0"/>
              <a:t>27/04/2022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D55E8E2-D571-48F6-9E83-42ED76889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F41466C-89F8-4A7F-B9BB-65247C438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E953-954A-42F9-AC21-E11ACEDF2F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7118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1A80BB-9069-4A3E-A07B-88A53B18E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91E36D6-3A3E-4C78-8149-A9FA73DDD8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49A4D15-80C6-40BB-B3C6-D2A2CE458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B905-597F-46D9-A962-A432D5E0C7CD}" type="datetimeFigureOut">
              <a:rPr lang="es-MX" smtClean="0"/>
              <a:t>27/04/2022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9EC4FDD-8A4F-47FE-88D8-D9FE4917A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C0BA3D5-893F-4C1F-A9E0-A22499EC6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E953-954A-42F9-AC21-E11ACEDF2F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52155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C4E290D-0458-43BF-9242-3EF5AC1842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519CA0E-75DD-49BD-B92F-79AC85E16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B377E5D-FC9D-4FDE-8DA7-D387D7850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B905-597F-46D9-A962-A432D5E0C7CD}" type="datetimeFigureOut">
              <a:rPr lang="es-MX" smtClean="0"/>
              <a:t>27/04/2022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56C8AE-DE30-4004-B861-BE34B8B36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3C0BD5D-F44C-45FE-80E1-A5A6B2A3D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E953-954A-42F9-AC21-E11ACEDF2F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0828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084B76-587B-46B6-B27F-645DFA3DD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169AE5C-029B-4CE6-A881-69071F1849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12D8B55-CDCA-47A5-A8F4-34172CDFD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B905-597F-46D9-A962-A432D5E0C7CD}" type="datetimeFigureOut">
              <a:rPr lang="es-MX" smtClean="0"/>
              <a:t>27/04/2022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FC93B9E-0CF3-4727-AFFE-0BCD46208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965DC57-E077-4E08-8F86-1F8B553F4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E953-954A-42F9-AC21-E11ACEDF2F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7878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11AC72-B264-4235-AFEC-77B53C530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02C15E9-707B-475D-AA02-7EDA21BDF1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922499B-6657-4DDA-AAFB-11E12BB5F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B905-597F-46D9-A962-A432D5E0C7CD}" type="datetimeFigureOut">
              <a:rPr lang="es-MX" smtClean="0"/>
              <a:t>27/04/2022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F6964C5-2329-4803-A1D4-3D8FEBED0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101AB34-C63A-4785-ACA9-79092FB1F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E953-954A-42F9-AC21-E11ACEDF2F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9806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0705EE-DC93-4C4C-B5FD-E09182952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125168C-CED8-465D-8FCA-1FE6B0D5EE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2225D3F-BDD6-4F8A-8BD0-600A5C0CD5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03592E0-B632-4130-A392-8864E5A8C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B905-597F-46D9-A962-A432D5E0C7CD}" type="datetimeFigureOut">
              <a:rPr lang="es-MX" smtClean="0"/>
              <a:t>27/04/2022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07347B9-9A68-41DB-8955-B617A48E6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F0DEA14-5AAD-417B-A5A8-2F790815E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E953-954A-42F9-AC21-E11ACEDF2F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8946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42596D-B2FF-4D9E-B85E-8F86546BB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12F518C-8AD2-479D-A54A-AF33C40D44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5BC85DC-B03C-4ECD-87E8-412BDE29EF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2760BEC-073D-4F2C-911F-3FBF531933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748CEEE-11B4-4231-B904-4605005130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8ADB570-AE77-4589-96DB-CAD69A1EE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B905-597F-46D9-A962-A432D5E0C7CD}" type="datetimeFigureOut">
              <a:rPr lang="es-MX" smtClean="0"/>
              <a:t>27/04/2022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5E53E67-7B15-43C5-9034-21602EBE6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75EA0A8-0530-43CE-9B1D-4BBBF4CF9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E953-954A-42F9-AC21-E11ACEDF2F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6807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15B8F3-7C0B-436B-ACF2-4608B5FE3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848BF44-32EB-4504-9C40-D713E8B93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B905-597F-46D9-A962-A432D5E0C7CD}" type="datetimeFigureOut">
              <a:rPr lang="es-MX" smtClean="0"/>
              <a:t>27/04/2022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400A1A8-DCB9-44BE-8622-01CCFB248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64A6A4D-66FC-4104-8C61-E81AFF228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E953-954A-42F9-AC21-E11ACEDF2F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8219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2A41D7D-309D-4CF8-8CA9-87419CDC6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B905-597F-46D9-A962-A432D5E0C7CD}" type="datetimeFigureOut">
              <a:rPr lang="es-MX" smtClean="0"/>
              <a:t>27/04/2022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FA78673-0214-47B4-8B4E-44EAF7029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D31E7D5-47E4-4525-BF9B-DD2B7B096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E953-954A-42F9-AC21-E11ACEDF2F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9969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42E032-A642-49EA-A1CD-FA106878D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BC23CDE-351D-47D0-AFFB-4856AD5121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0ED6E22-AA5C-44F4-AB01-B243BB21A6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63100E5-CC2B-4FBA-A1CF-013E5DD64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B905-597F-46D9-A962-A432D5E0C7CD}" type="datetimeFigureOut">
              <a:rPr lang="es-MX" smtClean="0"/>
              <a:t>27/04/2022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1BDA61C-2CBA-4ABB-9CED-3BB9835E7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842F415-E4EA-425F-9775-149087C6D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E953-954A-42F9-AC21-E11ACEDF2F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643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7FB980-1B72-4173-987B-51F84C832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4C29378-D81E-40D8-988C-493CC26A2E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35C2F22-D5AA-45FD-BA30-0CA0F67EA0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FA9F622-2556-4195-A048-619150891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B905-597F-46D9-A962-A432D5E0C7CD}" type="datetimeFigureOut">
              <a:rPr lang="es-MX" smtClean="0"/>
              <a:t>27/04/2022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AEEF244-E6C6-4250-997C-B270C4282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F6B3AD0-D472-4BDF-AF8B-C440E127E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E953-954A-42F9-AC21-E11ACEDF2F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968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9630082-B8A3-4029-8A71-0EC6AABA2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A7FBAA4-55B2-4241-A757-3CF2AE8FE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641B694-4C8D-4653-B344-DAB22816DC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5B905-597F-46D9-A962-A432D5E0C7CD}" type="datetimeFigureOut">
              <a:rPr lang="es-MX" smtClean="0"/>
              <a:t>27/04/2022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70D29D3-55ED-4D14-881E-3B4D81297E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38F477A-C008-483A-AE0B-8CAE20C4CB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4E953-954A-42F9-AC21-E11ACEDF2F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8201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039A3F29-7CF7-4B79-AC97-1DB93EDC06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231" t="12927" r="38143" b="26499"/>
          <a:stretch/>
        </p:blipFill>
        <p:spPr>
          <a:xfrm>
            <a:off x="1222159" y="32182"/>
            <a:ext cx="9747682" cy="6793635"/>
          </a:xfrm>
        </p:spPr>
      </p:pic>
    </p:spTree>
    <p:extLst>
      <p:ext uri="{BB962C8B-B14F-4D97-AF65-F5344CB8AC3E}">
        <p14:creationId xmlns:p14="http://schemas.microsoft.com/office/powerpoint/2010/main" val="3310709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85CD88FC-39ED-4B39-BE1E-A0DDA03300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1689" t="43325" r="22492" b="6281"/>
          <a:stretch/>
        </p:blipFill>
        <p:spPr>
          <a:xfrm>
            <a:off x="186430" y="488271"/>
            <a:ext cx="11658139" cy="5646199"/>
          </a:xfrm>
        </p:spPr>
      </p:pic>
    </p:spTree>
    <p:extLst>
      <p:ext uri="{BB962C8B-B14F-4D97-AF65-F5344CB8AC3E}">
        <p14:creationId xmlns:p14="http://schemas.microsoft.com/office/powerpoint/2010/main" val="1383010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BC19556F-6A60-45A9-A61A-70E2892CE1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791" t="35714" r="24927" b="19494"/>
          <a:stretch/>
        </p:blipFill>
        <p:spPr>
          <a:xfrm>
            <a:off x="213063" y="534390"/>
            <a:ext cx="11123721" cy="5679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585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BD2BBBA-75E4-4681-9DDD-72992798DD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500" t="36256" r="28568" b="18952"/>
          <a:stretch/>
        </p:blipFill>
        <p:spPr>
          <a:xfrm>
            <a:off x="730928" y="408373"/>
            <a:ext cx="10730144" cy="5269267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7512547-9BA8-40E0-ABED-28408E1AD4DE}"/>
              </a:ext>
            </a:extLst>
          </p:cNvPr>
          <p:cNvSpPr txBox="1"/>
          <p:nvPr/>
        </p:nvSpPr>
        <p:spPr>
          <a:xfrm>
            <a:off x="870010" y="2317072"/>
            <a:ext cx="295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>
                <a:solidFill>
                  <a:srgbClr val="C00000"/>
                </a:solidFill>
              </a:rPr>
              <a:t>9.1 % </a:t>
            </a:r>
          </a:p>
          <a:p>
            <a:pPr algn="r"/>
            <a:r>
              <a:rPr lang="es-MX" dirty="0">
                <a:solidFill>
                  <a:srgbClr val="C00000"/>
                </a:solidFill>
              </a:rPr>
              <a:t>27 ESTUDIANTES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AF8AF79-B660-4456-BE9F-7D5467DD8509}"/>
              </a:ext>
            </a:extLst>
          </p:cNvPr>
          <p:cNvSpPr txBox="1"/>
          <p:nvPr/>
        </p:nvSpPr>
        <p:spPr>
          <a:xfrm>
            <a:off x="4589756" y="2963403"/>
            <a:ext cx="16660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1600" dirty="0">
              <a:solidFill>
                <a:schemeClr val="bg1"/>
              </a:solidFill>
            </a:endParaRPr>
          </a:p>
          <a:p>
            <a:r>
              <a:rPr lang="es-MX" sz="1600" dirty="0">
                <a:solidFill>
                  <a:schemeClr val="bg1"/>
                </a:solidFill>
              </a:rPr>
              <a:t>95 ESTUDIANTES </a:t>
            </a:r>
          </a:p>
        </p:txBody>
      </p:sp>
    </p:spTree>
    <p:extLst>
      <p:ext uri="{BB962C8B-B14F-4D97-AF65-F5344CB8AC3E}">
        <p14:creationId xmlns:p14="http://schemas.microsoft.com/office/powerpoint/2010/main" val="1393560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38F79A-99D6-485E-816A-9FE9D9BAE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0" i="0" dirty="0">
                <a:solidFill>
                  <a:srgbClr val="202124"/>
                </a:solidFill>
                <a:effectLst/>
                <a:latin typeface="Google Sans"/>
              </a:rPr>
              <a:t>¿CÓMO TE SIENTES EN ESTE INICIO DEL CICLO ESCOLAR?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3A1E9F1-0856-4F27-9F4A-EE29508397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70000" lnSpcReduction="20000"/>
          </a:bodyPr>
          <a:lstStyle/>
          <a:p>
            <a:r>
              <a:rPr lang="es-MX" b="0" i="0" dirty="0">
                <a:solidFill>
                  <a:srgbClr val="202124"/>
                </a:solidFill>
                <a:effectLst/>
                <a:latin typeface="Roboto" panose="020B0604020202020204" pitchFamily="2" charset="0"/>
              </a:rPr>
              <a:t>“</a:t>
            </a:r>
            <a:r>
              <a:rPr lang="es-MX" b="0" i="0" dirty="0">
                <a:solidFill>
                  <a:srgbClr val="202124"/>
                </a:solidFill>
                <a:effectLst/>
                <a:highlight>
                  <a:srgbClr val="FFFF00"/>
                </a:highlight>
                <a:latin typeface="Roboto" panose="020B0604020202020204" pitchFamily="2" charset="0"/>
              </a:rPr>
              <a:t>Pues mal </a:t>
            </a:r>
            <a:r>
              <a:rPr lang="es-MX" b="0" i="0" dirty="0">
                <a:solidFill>
                  <a:srgbClr val="202124"/>
                </a:solidFill>
                <a:effectLst/>
                <a:latin typeface="Roboto" panose="020B0604020202020204" pitchFamily="2" charset="0"/>
              </a:rPr>
              <a:t>porque las clases son por televisión y no logro comprender muy bien las clases porque todo lo dice muy rápido”</a:t>
            </a:r>
          </a:p>
          <a:p>
            <a:r>
              <a:rPr lang="es-MX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“</a:t>
            </a:r>
            <a:r>
              <a:rPr lang="es-MX" b="0" i="0" dirty="0">
                <a:solidFill>
                  <a:srgbClr val="202124"/>
                </a:solidFill>
                <a:effectLst/>
                <a:highlight>
                  <a:srgbClr val="FFFF00"/>
                </a:highlight>
                <a:latin typeface="Roboto" panose="02000000000000000000" pitchFamily="2" charset="0"/>
              </a:rPr>
              <a:t>Triste</a:t>
            </a:r>
            <a:r>
              <a:rPr lang="es-MX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 por no poder ir a mi escuela pero experimentando una nueva forma de aprender”</a:t>
            </a:r>
            <a:endParaRPr lang="es-MX" dirty="0">
              <a:solidFill>
                <a:srgbClr val="202124"/>
              </a:solidFill>
              <a:latin typeface="Roboto" panose="020B0604020202020204" pitchFamily="2" charset="0"/>
            </a:endParaRPr>
          </a:p>
          <a:p>
            <a:r>
              <a:rPr lang="es-MX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“</a:t>
            </a:r>
            <a:r>
              <a:rPr lang="es-MX" b="0" i="0" dirty="0">
                <a:solidFill>
                  <a:srgbClr val="202124"/>
                </a:solidFill>
                <a:effectLst/>
                <a:highlight>
                  <a:srgbClr val="FFFF00"/>
                </a:highlight>
                <a:latin typeface="Roboto" panose="02000000000000000000" pitchFamily="2" charset="0"/>
              </a:rPr>
              <a:t>No me gusta </a:t>
            </a:r>
            <a:r>
              <a:rPr lang="es-MX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ya que la forma de educación y organización es diferente y me hace falta el contacto presencial con mis maestros y compañeros”</a:t>
            </a:r>
            <a:endParaRPr lang="es-MX" b="0" i="0" dirty="0">
              <a:solidFill>
                <a:srgbClr val="202124"/>
              </a:solidFill>
              <a:effectLst/>
              <a:latin typeface="Roboto" panose="020B0604020202020204" pitchFamily="2" charset="0"/>
            </a:endParaRPr>
          </a:p>
          <a:p>
            <a:r>
              <a:rPr lang="es-MX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“</a:t>
            </a:r>
            <a:r>
              <a:rPr lang="es-MX" b="0" i="0" dirty="0">
                <a:solidFill>
                  <a:srgbClr val="202124"/>
                </a:solidFill>
                <a:effectLst/>
                <a:highlight>
                  <a:srgbClr val="FFFF00"/>
                </a:highlight>
                <a:latin typeface="Roboto" panose="02000000000000000000" pitchFamily="2" charset="0"/>
              </a:rPr>
              <a:t>Nervioso</a:t>
            </a:r>
            <a:r>
              <a:rPr lang="es-MX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, por qué es una nueva forma de aprender”</a:t>
            </a:r>
            <a:endParaRPr lang="es-MX" dirty="0">
              <a:solidFill>
                <a:srgbClr val="202124"/>
              </a:solidFill>
              <a:latin typeface="Roboto" panose="020B0604020202020204" pitchFamily="2" charset="0"/>
            </a:endParaRPr>
          </a:p>
          <a:p>
            <a:r>
              <a:rPr lang="es-MX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“</a:t>
            </a:r>
            <a:r>
              <a:rPr lang="es-MX" b="0" i="0" dirty="0">
                <a:solidFill>
                  <a:srgbClr val="202124"/>
                </a:solidFill>
                <a:effectLst/>
                <a:highlight>
                  <a:srgbClr val="FFFF00"/>
                </a:highlight>
                <a:latin typeface="Roboto" panose="02000000000000000000" pitchFamily="2" charset="0"/>
              </a:rPr>
              <a:t>Raro</a:t>
            </a:r>
            <a:r>
              <a:rPr lang="es-MX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, debido a que al iniciar el ciclo escolar se presentan mejor los maestros y en la casa se aprende menos, eso siento yo y lo siento incómodo”</a:t>
            </a:r>
          </a:p>
          <a:p>
            <a:r>
              <a:rPr lang="es-MX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“Me sentía un poco </a:t>
            </a:r>
            <a:r>
              <a:rPr lang="es-MX" b="0" i="0" dirty="0">
                <a:solidFill>
                  <a:srgbClr val="202124"/>
                </a:solidFill>
                <a:effectLst/>
                <a:highlight>
                  <a:srgbClr val="FFFF00"/>
                </a:highlight>
                <a:latin typeface="Roboto" panose="02000000000000000000" pitchFamily="2" charset="0"/>
              </a:rPr>
              <a:t>confundida</a:t>
            </a:r>
            <a:r>
              <a:rPr lang="es-MX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 por el medio de televisión ya que no especifican correctamente los grados y por vía </a:t>
            </a:r>
            <a:r>
              <a:rPr lang="es-MX" b="0" i="0" dirty="0" err="1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whatsapp</a:t>
            </a:r>
            <a:r>
              <a:rPr lang="es-MX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 se me es más fácil”</a:t>
            </a:r>
          </a:p>
          <a:p>
            <a:r>
              <a:rPr lang="es-MX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“</a:t>
            </a:r>
            <a:r>
              <a:rPr lang="es-MX" b="0" i="0" dirty="0">
                <a:solidFill>
                  <a:srgbClr val="202124"/>
                </a:solidFill>
                <a:effectLst/>
                <a:highlight>
                  <a:srgbClr val="FFFF00"/>
                </a:highlight>
                <a:latin typeface="Roboto" panose="02000000000000000000" pitchFamily="2" charset="0"/>
              </a:rPr>
              <a:t>No me siento bien </a:t>
            </a:r>
            <a:r>
              <a:rPr lang="es-MX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porque es difícil adaptarme a esta nueva normalidad y es complicado estudiar por medio dela televisión se me complica porque tengo problemas de la vista y estar tanto tiempo en la televisión me hace daño y se me dificulta </a:t>
            </a:r>
            <a:r>
              <a:rPr lang="es-MX" dirty="0">
                <a:solidFill>
                  <a:srgbClr val="202124"/>
                </a:solidFill>
                <a:latin typeface="Roboto" panose="02000000000000000000" pitchFamily="2" charset="0"/>
              </a:rPr>
              <a:t>entender”</a:t>
            </a:r>
          </a:p>
          <a:p>
            <a:r>
              <a:rPr lang="es-MX" dirty="0">
                <a:solidFill>
                  <a:srgbClr val="202124"/>
                </a:solidFill>
                <a:latin typeface="Roboto" panose="02000000000000000000" pitchFamily="2" charset="0"/>
              </a:rPr>
              <a:t> “No son muy cómodos los horarios y no entiendo la explicación en la televisión y no tengo buena señal en casa”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04594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FF4DDF-D4AF-47BE-8A27-BA519C4C9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360" y="407289"/>
            <a:ext cx="10515600" cy="1325563"/>
          </a:xfrm>
        </p:spPr>
        <p:txBody>
          <a:bodyPr>
            <a:normAutofit/>
          </a:bodyPr>
          <a:lstStyle/>
          <a:p>
            <a:r>
              <a:rPr lang="es-MX" dirty="0"/>
              <a:t>EVALUACIÓN  DEL CICLO VIRTUAL</a:t>
            </a:r>
            <a:br>
              <a:rPr lang="es-MX" dirty="0"/>
            </a:br>
            <a:r>
              <a:rPr lang="es-MX" dirty="0"/>
              <a:t>2021-2022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7CEE98-4824-456F-B015-47E171AD5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360" y="2149666"/>
            <a:ext cx="10515600" cy="416933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dirty="0"/>
              <a:t>NO SE UTILIZO “APRENDE EN CASA 2” POR MEDIO DE LA TELEVISIÓN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dirty="0"/>
              <a:t>NO SE USARON LAS PLATAFORMAS DIGITALES DE REUNIONES PARA LA ATENCIÓN DE LOS ESTUDIANTES.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SE USARON WHATSAPP, CUADERNILLOS IMPRESOS, PORTAFOLIOS DE EVIDENCIAS, VIDEOS, AUDIOS.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NUEVO ESQUEMA DE EVALUACIÓN DE LOS APRENDIZAJES POR CONSENSO MEDIANTE INDICACIONES DE LA SEP DE </a:t>
            </a:r>
            <a:r>
              <a:rPr lang="es-MX" b="1" i="1" dirty="0"/>
              <a:t>´”APROBACIÓN UNIVERSAL”</a:t>
            </a:r>
          </a:p>
          <a:p>
            <a:pPr algn="just"/>
            <a:endParaRPr lang="es-MX" dirty="0"/>
          </a:p>
          <a:p>
            <a:pPr algn="just"/>
            <a:endParaRPr lang="es-MX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CBD6648C-AB12-4CE2-9302-83B1591FD4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7220" t="35524" r="40643" b="29056"/>
          <a:stretch/>
        </p:blipFill>
        <p:spPr>
          <a:xfrm>
            <a:off x="9114768" y="48189"/>
            <a:ext cx="3006210" cy="17774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624750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FF4DDF-D4AF-47BE-8A27-BA519C4C9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CICLO 2021-2022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7CEE98-4824-456F-B015-47E171AD5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638" y="2229566"/>
            <a:ext cx="10892162" cy="4169339"/>
          </a:xfrm>
        </p:spPr>
        <p:txBody>
          <a:bodyPr>
            <a:normAutofit lnSpcReduction="10000"/>
          </a:bodyPr>
          <a:lstStyle/>
          <a:p>
            <a:r>
              <a:rPr lang="es-MX" dirty="0"/>
              <a:t>Indicación de las autoridades educativas de apertura voluntaria de las escuelas.</a:t>
            </a:r>
          </a:p>
          <a:p>
            <a:r>
              <a:rPr lang="es-MX" dirty="0"/>
              <a:t>Las escuelas determinaron de forma autónoma y participativa sus modalidades de atención presencial.</a:t>
            </a:r>
          </a:p>
          <a:p>
            <a:r>
              <a:rPr lang="es-MX" dirty="0"/>
              <a:t>Iniciamos en septiembre con 419 estudiantes presenciales (46%) y 492 estudiantes a distancia (54%) de 911 totales.</a:t>
            </a:r>
          </a:p>
          <a:p>
            <a:r>
              <a:rPr lang="es-MX" dirty="0"/>
              <a:t>Se diseñaron protocolos sanitarios para ingreso y permanencia en las escuelas según lineamientos de la UNICEF para escuelas en América latina.</a:t>
            </a:r>
          </a:p>
          <a:p>
            <a:r>
              <a:rPr lang="es-MX" dirty="0"/>
              <a:t>Modelo híbrido de atención presencial y a distancia.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CBD6648C-AB12-4CE2-9302-83B1591FD4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7220" t="35524" r="40643" b="29056"/>
          <a:stretch/>
        </p:blipFill>
        <p:spPr>
          <a:xfrm>
            <a:off x="9114768" y="48189"/>
            <a:ext cx="3006210" cy="17774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503749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FF4DDF-D4AF-47BE-8A27-BA519C4C9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EVALUACIÓN PARCIAL DEL </a:t>
            </a:r>
            <a:br>
              <a:rPr lang="es-MX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</a:br>
            <a:r>
              <a:rPr lang="es-MX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CICLO 2021-2022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7CEE98-4824-456F-B015-47E171AD5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36" y="2323536"/>
            <a:ext cx="10515600" cy="4169339"/>
          </a:xfrm>
        </p:spPr>
        <p:txBody>
          <a:bodyPr>
            <a:normAutofit fontScale="92500"/>
          </a:bodyPr>
          <a:lstStyle/>
          <a:p>
            <a:r>
              <a:rPr lang="es-MX" dirty="0"/>
              <a:t>Actualmente tenemos 697 estudiantes presenciales y 206 estudiantes a distancia.</a:t>
            </a:r>
          </a:p>
          <a:p>
            <a:r>
              <a:rPr lang="es-MX" dirty="0"/>
              <a:t>Alto nivel de desinterés del alumno y los padres de familia en presenciales.</a:t>
            </a:r>
          </a:p>
          <a:p>
            <a:r>
              <a:rPr lang="es-MX" dirty="0"/>
              <a:t>Alto nivel de trabajo infantil y adolescentes en la ciudad y fuera del Estado.</a:t>
            </a:r>
          </a:p>
          <a:p>
            <a:r>
              <a:rPr lang="es-MX" dirty="0"/>
              <a:t>Altos índices de Deserción escolar (jóvenes que ya están trabajando)</a:t>
            </a:r>
          </a:p>
          <a:p>
            <a:r>
              <a:rPr lang="es-MX" dirty="0"/>
              <a:t>Alto nivel de Ausentismo de los estudiantes presenciales.</a:t>
            </a:r>
          </a:p>
          <a:p>
            <a:r>
              <a:rPr lang="es-MX" dirty="0"/>
              <a:t>Poca participación de los estudiantes presenciales.</a:t>
            </a:r>
          </a:p>
          <a:p>
            <a:r>
              <a:rPr lang="es-MX" dirty="0"/>
              <a:t>Continua la Evaluación Aprobatoria Universal por Consenso.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CBD6648C-AB12-4CE2-9302-83B1591FD4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7220" t="35524" r="40643" b="29056"/>
          <a:stretch/>
        </p:blipFill>
        <p:spPr>
          <a:xfrm>
            <a:off x="9114768" y="48189"/>
            <a:ext cx="3006210" cy="17774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932660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8F5C6A-B2A4-49AF-8ABA-5887D438F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6828"/>
          </a:xfrm>
        </p:spPr>
        <p:txBody>
          <a:bodyPr/>
          <a:lstStyle/>
          <a:p>
            <a:r>
              <a:rPr lang="es-MX" dirty="0"/>
              <a:t>GRANDES RETOS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CDD9F5-9BDB-46B1-BFC5-EC87E075BD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704" y="1278385"/>
            <a:ext cx="11386351" cy="5214490"/>
          </a:xfrm>
        </p:spPr>
        <p:txBody>
          <a:bodyPr>
            <a:normAutofit/>
          </a:bodyPr>
          <a:lstStyle/>
          <a:p>
            <a:r>
              <a:rPr lang="es-MX" dirty="0"/>
              <a:t>Impacto visible en 5 años en la evaluación de aprendizajes.</a:t>
            </a:r>
          </a:p>
          <a:p>
            <a:r>
              <a:rPr lang="es-MX" dirty="0"/>
              <a:t>Nuevas estrategias de combate al rezago educativo.</a:t>
            </a:r>
          </a:p>
          <a:p>
            <a:r>
              <a:rPr lang="es-MX" dirty="0"/>
              <a:t>Replantear el papel actual de la escuela secundaria.</a:t>
            </a:r>
          </a:p>
          <a:p>
            <a:r>
              <a:rPr lang="es-MX" dirty="0"/>
              <a:t>Discutir e incorporar el uso del celular para el aprendizaje en las aulas.</a:t>
            </a:r>
          </a:p>
          <a:p>
            <a:r>
              <a:rPr lang="es-MX" dirty="0"/>
              <a:t>Urge formación y actualización magisterial en el manejo de tecnologías de la información y comunicación.</a:t>
            </a:r>
          </a:p>
          <a:p>
            <a:r>
              <a:rPr lang="es-MX" dirty="0"/>
              <a:t>Tomar en cuenta la evolución en las formas de aprendizaje de los estudiantes.</a:t>
            </a:r>
          </a:p>
          <a:p>
            <a:r>
              <a:rPr lang="es-MX" dirty="0"/>
              <a:t>Continuar promoviendo la autonomía en el aprendizaje.</a:t>
            </a:r>
          </a:p>
          <a:p>
            <a:r>
              <a:rPr lang="es-MX"/>
              <a:t>Recuperar </a:t>
            </a:r>
            <a:r>
              <a:rPr lang="es-MX" dirty="0"/>
              <a:t>la motivación y gusto por el aprendizaje desde y a pesar de la escuela.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460907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97626C-9E32-4067-9814-3AA39F078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695765" cy="4846067"/>
          </a:xfrm>
        </p:spPr>
        <p:txBody>
          <a:bodyPr/>
          <a:lstStyle/>
          <a:p>
            <a:r>
              <a:rPr lang="es-MX" dirty="0"/>
              <a:t>MUCHAS GRACIAS</a:t>
            </a:r>
            <a:br>
              <a:rPr lang="es-MX" dirty="0"/>
            </a:br>
            <a:endParaRPr lang="es-MX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00F2FBF0-5FB0-485E-8420-935BC35603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365" y="91944"/>
            <a:ext cx="4300739" cy="6674112"/>
          </a:xfrm>
        </p:spPr>
      </p:pic>
    </p:spTree>
    <p:extLst>
      <p:ext uri="{BB962C8B-B14F-4D97-AF65-F5344CB8AC3E}">
        <p14:creationId xmlns:p14="http://schemas.microsoft.com/office/powerpoint/2010/main" val="3127744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E0D909-9532-495C-AA1E-4C8A31EA4E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8691" y="278984"/>
            <a:ext cx="9144000" cy="830724"/>
          </a:xfrm>
        </p:spPr>
        <p:txBody>
          <a:bodyPr>
            <a:normAutofit fontScale="90000"/>
          </a:bodyPr>
          <a:lstStyle/>
          <a:p>
            <a:r>
              <a:rPr lang="es-MX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PONENCIA 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0AA650E-AC46-46C4-A963-A7432AE39D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1946" y="1258333"/>
            <a:ext cx="11168108" cy="4148167"/>
          </a:xfrm>
        </p:spPr>
        <p:txBody>
          <a:bodyPr>
            <a:normAutofit/>
          </a:bodyPr>
          <a:lstStyle/>
          <a:p>
            <a:r>
              <a:rPr lang="es-MX" sz="4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“El impacto de la pandemia de COVID-19 en estudiantes de la Escuela Secundaria </a:t>
            </a:r>
            <a:r>
              <a:rPr lang="es-MX" sz="4400" dirty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s-MX" sz="4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écnica 80 de San Cristóbal de las Casas, Chiapas“</a:t>
            </a:r>
          </a:p>
          <a:p>
            <a:endParaRPr lang="es-MX" sz="4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s-MX" sz="4400" dirty="0">
                <a:solidFill>
                  <a:srgbClr val="000000"/>
                </a:solidFill>
                <a:latin typeface="Calibri" panose="020F0502020204030204" pitchFamily="34" charset="0"/>
              </a:rPr>
              <a:t>Mtro. Jesús Iradier Santiago Aguilar</a:t>
            </a:r>
          </a:p>
          <a:p>
            <a:r>
              <a:rPr lang="es-MX" sz="4400" dirty="0">
                <a:solidFill>
                  <a:srgbClr val="000000"/>
                </a:solidFill>
                <a:latin typeface="Calibri" panose="020F0502020204030204" pitchFamily="34" charset="0"/>
              </a:rPr>
              <a:t>Docente 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4264714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D4B74E-304F-4A33-9A12-860DF9E4B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ESCUELA SECUNDARIA TÉCNICA INDUSTRIAL NUMERO 80.</a:t>
            </a:r>
          </a:p>
        </p:txBody>
      </p:sp>
      <p:pic>
        <p:nvPicPr>
          <p:cNvPr id="8" name="Marcador de contenido 4">
            <a:extLst>
              <a:ext uri="{FF2B5EF4-FFF2-40B4-BE49-F238E27FC236}">
                <a16:creationId xmlns:a16="http://schemas.microsoft.com/office/drawing/2014/main" id="{FAFEE605-4C13-4F2D-BC19-106FAF1F15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520"/>
          <a:stretch/>
        </p:blipFill>
        <p:spPr>
          <a:xfrm>
            <a:off x="1278450" y="1878973"/>
            <a:ext cx="9326699" cy="4527076"/>
          </a:xfrm>
        </p:spPr>
      </p:pic>
    </p:spTree>
    <p:extLst>
      <p:ext uri="{BB962C8B-B14F-4D97-AF65-F5344CB8AC3E}">
        <p14:creationId xmlns:p14="http://schemas.microsoft.com/office/powerpoint/2010/main" val="2556048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0600C7-91E1-4C20-8045-326EF86E1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9" name="Marcador de contenido 8">
            <a:extLst>
              <a:ext uri="{FF2B5EF4-FFF2-40B4-BE49-F238E27FC236}">
                <a16:creationId xmlns:a16="http://schemas.microsoft.com/office/drawing/2014/main" id="{AB674ED3-1C49-455F-9665-8CBB18C20C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785"/>
          <a:stretch/>
        </p:blipFill>
        <p:spPr>
          <a:xfrm>
            <a:off x="-50562" y="1"/>
            <a:ext cx="12260512" cy="6744748"/>
          </a:xfrm>
        </p:spPr>
      </p:pic>
      <p:sp>
        <p:nvSpPr>
          <p:cNvPr id="10" name="Elipse 9">
            <a:extLst>
              <a:ext uri="{FF2B5EF4-FFF2-40B4-BE49-F238E27FC236}">
                <a16:creationId xmlns:a16="http://schemas.microsoft.com/office/drawing/2014/main" id="{54BDDB89-0536-4675-AD1F-39425014019C}"/>
              </a:ext>
            </a:extLst>
          </p:cNvPr>
          <p:cNvSpPr/>
          <p:nvPr/>
        </p:nvSpPr>
        <p:spPr>
          <a:xfrm>
            <a:off x="6096000" y="2701255"/>
            <a:ext cx="170576" cy="1845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6E0CFA9A-C780-4E5B-A07F-C901FE34BEAD}"/>
              </a:ext>
            </a:extLst>
          </p:cNvPr>
          <p:cNvSpPr/>
          <p:nvPr/>
        </p:nvSpPr>
        <p:spPr>
          <a:xfrm>
            <a:off x="5527874" y="813732"/>
            <a:ext cx="2785145" cy="2994870"/>
          </a:xfrm>
          <a:prstGeom prst="ellipse">
            <a:avLst/>
          </a:prstGeom>
          <a:noFill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7967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BC0A0C-43D1-4C17-BADA-21C441559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58" y="826520"/>
            <a:ext cx="3096236" cy="1325563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s-MX" dirty="0">
                <a:solidFill>
                  <a:srgbClr val="FF0000"/>
                </a:solidFill>
              </a:rPr>
              <a:t>CONTEXTO</a:t>
            </a:r>
            <a:br>
              <a:rPr lang="es-MX" dirty="0">
                <a:solidFill>
                  <a:srgbClr val="FF0000"/>
                </a:solidFill>
              </a:rPr>
            </a:br>
            <a:r>
              <a:rPr lang="es-MX" dirty="0">
                <a:solidFill>
                  <a:srgbClr val="FF0000"/>
                </a:solidFill>
              </a:rPr>
              <a:t>PRE-COVID19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3E81AC-CA1D-48EB-BE2A-167F0D88F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779" y="4547418"/>
            <a:ext cx="10864441" cy="2310582"/>
          </a:xfrm>
        </p:spPr>
        <p:txBody>
          <a:bodyPr>
            <a:normAutofit/>
          </a:bodyPr>
          <a:lstStyle/>
          <a:p>
            <a:r>
              <a:rPr lang="es-MX" dirty="0"/>
              <a:t>900 ESTUDIANTES (300 ESTUDIANTES POR GRADO)</a:t>
            </a:r>
          </a:p>
          <a:p>
            <a:r>
              <a:rPr lang="es-MX" dirty="0"/>
              <a:t>MULTICULTURALIDAD (MESTIZOS, INDIGENAS Y EXTRANJEROS)</a:t>
            </a:r>
          </a:p>
          <a:p>
            <a:r>
              <a:rPr lang="es-MX" dirty="0"/>
              <a:t>DE TODOS LOS NIVELES SOCIOECONÓMICOS.</a:t>
            </a:r>
          </a:p>
          <a:p>
            <a:r>
              <a:rPr lang="es-MX" dirty="0"/>
              <a:t>GRUPOS DE 45 A 50 ALUMNOS.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8302126-3D9D-4909-A53C-C48044AC32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771" y="324762"/>
            <a:ext cx="8784171" cy="4062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192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5AB9E6ED-6A17-4272-9882-1DE4876A25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32" t="14725" r="36934" b="15870"/>
          <a:stretch/>
        </p:blipFill>
        <p:spPr>
          <a:xfrm>
            <a:off x="871756" y="598139"/>
            <a:ext cx="8926585" cy="5410053"/>
          </a:xfrm>
        </p:spPr>
      </p:pic>
      <p:pic>
        <p:nvPicPr>
          <p:cNvPr id="3" name="Marcador de contenido 4">
            <a:extLst>
              <a:ext uri="{FF2B5EF4-FFF2-40B4-BE49-F238E27FC236}">
                <a16:creationId xmlns:a16="http://schemas.microsoft.com/office/drawing/2014/main" id="{96D15E8E-7423-4A4C-A4CA-5EABDEE7ED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32" t="14725" r="36934" b="15870"/>
          <a:stretch/>
        </p:blipFill>
        <p:spPr>
          <a:xfrm>
            <a:off x="1024156" y="750539"/>
            <a:ext cx="8926585" cy="541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979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4">
            <a:extLst>
              <a:ext uri="{FF2B5EF4-FFF2-40B4-BE49-F238E27FC236}">
                <a16:creationId xmlns:a16="http://schemas.microsoft.com/office/drawing/2014/main" id="{77323C46-F0B5-4B12-B7C4-9B2A9B18F6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7220" t="35524" r="40643" b="29056"/>
          <a:stretch/>
        </p:blipFill>
        <p:spPr>
          <a:xfrm>
            <a:off x="9114768" y="48189"/>
            <a:ext cx="3006210" cy="17774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2B4923D-31FD-4A40-95F1-1D037266A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MARZO 2020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F851234-38C6-4E4A-9503-267D44B3B0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335" y="2317071"/>
            <a:ext cx="11114843" cy="3859891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TODOS “NOS FUIMOS A CUARENTENA” POR UN PERIODO DE 2 MESES.</a:t>
            </a:r>
          </a:p>
          <a:p>
            <a:pPr>
              <a:buFont typeface="Wingdings" panose="05000000000000000000" pitchFamily="2" charset="2"/>
              <a:buChar char="v"/>
            </a:pPr>
            <a:endParaRPr lang="es-MX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INICIA EL PROYECTO “APRENDE EN CASA”</a:t>
            </a:r>
          </a:p>
          <a:p>
            <a:pPr marL="0" indent="0">
              <a:buNone/>
            </a:pPr>
            <a:endParaRPr lang="es-MX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SE CREARON “GRUPOS DE WHATSAPP” PARA ENVIARLES TRABAJOS.</a:t>
            </a:r>
          </a:p>
          <a:p>
            <a:pPr>
              <a:buFont typeface="Wingdings" panose="05000000000000000000" pitchFamily="2" charset="2"/>
              <a:buChar char="v"/>
            </a:pPr>
            <a:endParaRPr lang="es-MX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SE RECIBIAN FOTOGRAFIAS DE LOS TRABAJOS Y SE EVALUABAN POR WHATSAPP.</a:t>
            </a:r>
          </a:p>
          <a:p>
            <a:pPr>
              <a:buFont typeface="Wingdings" panose="05000000000000000000" pitchFamily="2" charset="2"/>
              <a:buChar char="v"/>
            </a:pPr>
            <a:endParaRPr lang="es-MX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CONCLUYO EL CICLO ESCOLAR 2020-2021 DE MANERA SÚBITA.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42630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FF4DDF-D4AF-47BE-8A27-BA519C4C9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CICLO 2021-2022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7CEE98-4824-456F-B015-47E171AD5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07623"/>
            <a:ext cx="10515600" cy="4169339"/>
          </a:xfrm>
        </p:spPr>
        <p:txBody>
          <a:bodyPr>
            <a:normAutofit/>
          </a:bodyPr>
          <a:lstStyle/>
          <a:p>
            <a:r>
              <a:rPr lang="es-MX" dirty="0"/>
              <a:t>La SEP implemento “</a:t>
            </a:r>
            <a:r>
              <a:rPr lang="es-MX" b="1" i="1" dirty="0"/>
              <a:t>aprende en casa 2</a:t>
            </a:r>
            <a:r>
              <a:rPr lang="es-MX" dirty="0"/>
              <a:t>” por medio de la televisión</a:t>
            </a:r>
          </a:p>
          <a:p>
            <a:r>
              <a:rPr lang="es-MX" b="1" i="1" dirty="0"/>
              <a:t>Indicación para diseñar estrategias de atención a distancia </a:t>
            </a:r>
            <a:r>
              <a:rPr lang="es-MX" dirty="0"/>
              <a:t>de las autoridades  educativas locales.</a:t>
            </a:r>
          </a:p>
          <a:p>
            <a:r>
              <a:rPr lang="es-MX" b="1" i="1" dirty="0"/>
              <a:t>Implementación desorganizada </a:t>
            </a:r>
            <a:r>
              <a:rPr lang="es-MX" dirty="0"/>
              <a:t>desde clases virtuales, asesorías semanales en zoom, cuadernillos digitales, cuadernillos impresos, videos, audios.</a:t>
            </a:r>
          </a:p>
          <a:p>
            <a:r>
              <a:rPr lang="es-MX" b="1" i="1" dirty="0"/>
              <a:t>Aprendizaje forzado </a:t>
            </a:r>
            <a:r>
              <a:rPr lang="es-MX" dirty="0"/>
              <a:t>de las tecnologías de información y comunicación.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CBD6648C-AB12-4CE2-9302-83B1591FD4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7220" t="35524" r="40643" b="29056"/>
          <a:stretch/>
        </p:blipFill>
        <p:spPr>
          <a:xfrm>
            <a:off x="9114768" y="48189"/>
            <a:ext cx="3006210" cy="17774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54835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0C714A-9F96-4BFB-B416-BE1458E83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DIAGNÓSTICO INICIAL, AGOSTO 2020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6E64E96E-B8B8-454D-9864-BC93662FD7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3131"/>
          <a:stretch/>
        </p:blipFill>
        <p:spPr>
          <a:xfrm>
            <a:off x="838200" y="1557523"/>
            <a:ext cx="10361721" cy="4828764"/>
          </a:xfrm>
        </p:spPr>
      </p:pic>
    </p:spTree>
    <p:extLst>
      <p:ext uri="{BB962C8B-B14F-4D97-AF65-F5344CB8AC3E}">
        <p14:creationId xmlns:p14="http://schemas.microsoft.com/office/powerpoint/2010/main" val="38515154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754</Words>
  <Application>Microsoft Office PowerPoint</Application>
  <PresentationFormat>Panorámica</PresentationFormat>
  <Paragraphs>72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6" baseType="lpstr">
      <vt:lpstr>Adobe Fan Heiti Std B</vt:lpstr>
      <vt:lpstr>Arial</vt:lpstr>
      <vt:lpstr>Calibri</vt:lpstr>
      <vt:lpstr>Calibri Light</vt:lpstr>
      <vt:lpstr>Google Sans</vt:lpstr>
      <vt:lpstr>Roboto</vt:lpstr>
      <vt:lpstr>Wingdings</vt:lpstr>
      <vt:lpstr>Tema de Office</vt:lpstr>
      <vt:lpstr>Presentación de PowerPoint</vt:lpstr>
      <vt:lpstr>PONENCIA </vt:lpstr>
      <vt:lpstr>ESCUELA SECUNDARIA TÉCNICA INDUSTRIAL NUMERO 80.</vt:lpstr>
      <vt:lpstr>Presentación de PowerPoint</vt:lpstr>
      <vt:lpstr>CONTEXTO PRE-COVID19</vt:lpstr>
      <vt:lpstr>Presentación de PowerPoint</vt:lpstr>
      <vt:lpstr>MARZO 2020</vt:lpstr>
      <vt:lpstr>CICLO 2021-2022</vt:lpstr>
      <vt:lpstr>DIAGNÓSTICO INICIAL, AGOSTO 2020</vt:lpstr>
      <vt:lpstr>Presentación de PowerPoint</vt:lpstr>
      <vt:lpstr>Presentación de PowerPoint</vt:lpstr>
      <vt:lpstr>Presentación de PowerPoint</vt:lpstr>
      <vt:lpstr>¿CÓMO TE SIENTES EN ESTE INICIO DEL CICLO ESCOLAR?</vt:lpstr>
      <vt:lpstr>EVALUACIÓN  DEL CICLO VIRTUAL 2021-2022</vt:lpstr>
      <vt:lpstr>CICLO 2021-2022</vt:lpstr>
      <vt:lpstr>EVALUACIÓN PARCIAL DEL  CICLO 2021-2022</vt:lpstr>
      <vt:lpstr>GRANDES RETOS</vt:lpstr>
      <vt:lpstr>MUCHAS GRACIAS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spectre</dc:creator>
  <cp:lastModifiedBy>JUAN PABLO AGUIRRE QUEZADA</cp:lastModifiedBy>
  <cp:revision>6</cp:revision>
  <dcterms:created xsi:type="dcterms:W3CDTF">2022-04-26T18:03:55Z</dcterms:created>
  <dcterms:modified xsi:type="dcterms:W3CDTF">2022-04-27T17:28:46Z</dcterms:modified>
</cp:coreProperties>
</file>