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9" r:id="rId5"/>
    <p:sldMasterId id="2147483669" r:id="rId6"/>
    <p:sldMasterId id="2147483671" r:id="rId7"/>
  </p:sldMasterIdLst>
  <p:notesMasterIdLst>
    <p:notesMasterId r:id="rId22"/>
  </p:notesMasterIdLst>
  <p:sldIdLst>
    <p:sldId id="256" r:id="rId8"/>
    <p:sldId id="259" r:id="rId9"/>
    <p:sldId id="329" r:id="rId10"/>
    <p:sldId id="585" r:id="rId11"/>
    <p:sldId id="581" r:id="rId12"/>
    <p:sldId id="586" r:id="rId13"/>
    <p:sldId id="595" r:id="rId14"/>
    <p:sldId id="588" r:id="rId15"/>
    <p:sldId id="286" r:id="rId16"/>
    <p:sldId id="594" r:id="rId17"/>
    <p:sldId id="289" r:id="rId18"/>
    <p:sldId id="322" r:id="rId19"/>
    <p:sldId id="454" r:id="rId20"/>
    <p:sldId id="30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5996A86-2EAF-4E9E-B354-5B7DC92B5313}">
          <p14:sldIdLst>
            <p14:sldId id="256"/>
            <p14:sldId id="259"/>
            <p14:sldId id="329"/>
            <p14:sldId id="585"/>
            <p14:sldId id="581"/>
            <p14:sldId id="586"/>
            <p14:sldId id="595"/>
            <p14:sldId id="588"/>
            <p14:sldId id="286"/>
            <p14:sldId id="594"/>
            <p14:sldId id="289"/>
            <p14:sldId id="322"/>
            <p14:sldId id="454"/>
            <p14:sldId id="301"/>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qteit, Hiba" initials="IH" lastIdx="5" clrIdx="0"/>
  <p:cmAuthor id="2" name="Eschen, Andrea" initials="EA" lastIdx="1" clrIdx="1"/>
  <p:cmAuthor id="3" name="Silvana Larrea" initials="SL" lastIdx="4" clrIdx="2">
    <p:extLst>
      <p:ext uri="{19B8F6BF-5375-455C-9EA6-DF929625EA0E}">
        <p15:presenceInfo xmlns:p15="http://schemas.microsoft.com/office/powerpoint/2012/main" userId="a00a664d1f95594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BF4B"/>
    <a:srgbClr val="4472C4"/>
    <a:srgbClr val="FF2F92"/>
    <a:srgbClr val="FF40FF"/>
    <a:srgbClr val="9437FF"/>
    <a:srgbClr val="0432FF"/>
    <a:srgbClr val="0096FF"/>
    <a:srgbClr val="00FDFF"/>
    <a:srgbClr val="00FA00"/>
    <a:srgbClr val="FFF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A0670D-18CA-014A-AA0E-7798C369C8BD}" v="2" dt="2022-05-03T01:02:24.6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45" autoAdjust="0"/>
    <p:restoredTop sz="91181" autoAdjust="0"/>
  </p:normalViewPr>
  <p:slideViewPr>
    <p:cSldViewPr>
      <p:cViewPr varScale="1">
        <p:scale>
          <a:sx n="102" d="100"/>
          <a:sy n="102" d="100"/>
        </p:scale>
        <p:origin x="1494"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45DE59-2D0C-4024-83E6-5C17E9F345D9}" type="datetimeFigureOut">
              <a:rPr lang="en-US" smtClean="0"/>
              <a:t>5/3/2022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9883F2-DDFE-445C-B0E8-1835BAAEC400}" type="slidenum">
              <a:rPr lang="en-US" smtClean="0"/>
              <a:t>‹Nº›</a:t>
            </a:fld>
            <a:endParaRPr lang="en-US"/>
          </a:p>
        </p:txBody>
      </p:sp>
    </p:spTree>
    <p:extLst>
      <p:ext uri="{BB962C8B-B14F-4D97-AF65-F5344CB8AC3E}">
        <p14:creationId xmlns:p14="http://schemas.microsoft.com/office/powerpoint/2010/main" val="38674197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 name="Google Shape;49;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50" name="Google Shape;50;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lang="es-MX" sz="1200" b="0" i="0" u="none" strike="noStrike" cap="none" dirty="0">
              <a:solidFill>
                <a:schemeClr val="dk1"/>
              </a:solidFill>
              <a:effectLst/>
              <a:latin typeface="Calibri"/>
              <a:ea typeface="Calibri"/>
              <a:cs typeface="Calibri"/>
              <a:sym typeface="Calibri"/>
            </a:endParaRPr>
          </a:p>
          <a:p>
            <a:br>
              <a:rPr lang="es-MX" dirty="0"/>
            </a:br>
            <a:endParaRPr dirty="0"/>
          </a:p>
        </p:txBody>
      </p:sp>
      <p:sp>
        <p:nvSpPr>
          <p:cNvPr id="72" name="Google Shape;72;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X"/>
          </a:p>
        </p:txBody>
      </p:sp>
      <p:sp>
        <p:nvSpPr>
          <p:cNvPr id="4" name="Slide Number Placeholder 3"/>
          <p:cNvSpPr>
            <a:spLocks noGrp="1"/>
          </p:cNvSpPr>
          <p:nvPr>
            <p:ph type="sldNum" sz="quarter" idx="5"/>
          </p:nvPr>
        </p:nvSpPr>
        <p:spPr/>
        <p:txBody>
          <a:bodyPr/>
          <a:lstStyle/>
          <a:p>
            <a:fld id="{559883F2-DDFE-445C-B0E8-1835BAAEC400}" type="slidenum">
              <a:rPr lang="en-US" smtClean="0"/>
              <a:t>4</a:t>
            </a:fld>
            <a:endParaRPr lang="en-US"/>
          </a:p>
        </p:txBody>
      </p:sp>
    </p:spTree>
    <p:extLst>
      <p:ext uri="{BB962C8B-B14F-4D97-AF65-F5344CB8AC3E}">
        <p14:creationId xmlns:p14="http://schemas.microsoft.com/office/powerpoint/2010/main" val="833023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91293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559883F2-DDFE-445C-B0E8-1835BAAEC400}" type="slidenum">
              <a:rPr lang="en-US" smtClean="0"/>
              <a:t>8</a:t>
            </a:fld>
            <a:endParaRPr lang="en-US"/>
          </a:p>
        </p:txBody>
      </p:sp>
    </p:spTree>
    <p:extLst>
      <p:ext uri="{BB962C8B-B14F-4D97-AF65-F5344CB8AC3E}">
        <p14:creationId xmlns:p14="http://schemas.microsoft.com/office/powerpoint/2010/main" val="41948939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7" name="Google Shape;357;p3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8" name="Google Shape;358;p3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extLst>
      <p:ext uri="{BB962C8B-B14F-4D97-AF65-F5344CB8AC3E}">
        <p14:creationId xmlns:p14="http://schemas.microsoft.com/office/powerpoint/2010/main" val="1976227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3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1" name="Google Shape;381;p3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171FBB4D-2251-43A3-A07B-90AD1999C785}" type="slidenum">
              <a:rPr lang="en-US" smtClean="0"/>
              <a:t>12</a:t>
            </a:fld>
            <a:endParaRPr lang="en-US" dirty="0"/>
          </a:p>
        </p:txBody>
      </p:sp>
    </p:spTree>
    <p:extLst>
      <p:ext uri="{BB962C8B-B14F-4D97-AF65-F5344CB8AC3E}">
        <p14:creationId xmlns:p14="http://schemas.microsoft.com/office/powerpoint/2010/main" val="39602567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p5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8" name="Google Shape;498;p5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828802"/>
            <a:ext cx="7391400" cy="1470025"/>
          </a:xfrm>
        </p:spPr>
        <p:txBody>
          <a:bodyPr/>
          <a:lstStyle>
            <a:lvl1pPr>
              <a:defRPr b="0" cap="all" baseline="0">
                <a:solidFill>
                  <a:srgbClr val="003A5D"/>
                </a:solidFill>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1066800" y="3581400"/>
            <a:ext cx="6400800" cy="1752600"/>
          </a:xfrm>
        </p:spPr>
        <p:txBody>
          <a:bodyPr/>
          <a:lstStyle>
            <a:lvl1pPr marL="0" indent="0" algn="l">
              <a:buNone/>
              <a:defRPr>
                <a:solidFill>
                  <a:schemeClr val="tx1">
                    <a:tint val="75000"/>
                  </a:schemeClr>
                </a:solidFi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3"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a:t>Click to edit Master subtitle style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802" y="152400"/>
            <a:ext cx="2650748" cy="1295400"/>
          </a:xfrm>
          <a:prstGeom prst="rect">
            <a:avLst/>
          </a:prstGeom>
        </p:spPr>
      </p:pic>
      <p:cxnSp>
        <p:nvCxnSpPr>
          <p:cNvPr id="8" name="Straight Connector 7"/>
          <p:cNvCxnSpPr/>
          <p:nvPr userDrawn="1"/>
        </p:nvCxnSpPr>
        <p:spPr>
          <a:xfrm>
            <a:off x="457200" y="1371600"/>
            <a:ext cx="822960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0116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828802"/>
            <a:ext cx="7391400" cy="1470025"/>
          </a:xfrm>
        </p:spPr>
        <p:txBody>
          <a:bodyPr/>
          <a:lstStyle>
            <a:lvl1pPr>
              <a:defRPr cap="all" baseline="0"/>
            </a:lvl1pPr>
          </a:lstStyle>
          <a:p>
            <a:r>
              <a:rPr lang="en-US" dirty="0"/>
              <a:t>Click to edit Master title style</a:t>
            </a:r>
          </a:p>
        </p:txBody>
      </p:sp>
      <p:sp>
        <p:nvSpPr>
          <p:cNvPr id="3" name="Subtitle 2"/>
          <p:cNvSpPr>
            <a:spLocks noGrp="1"/>
          </p:cNvSpPr>
          <p:nvPr>
            <p:ph type="subTitle" idx="1"/>
          </p:nvPr>
        </p:nvSpPr>
        <p:spPr>
          <a:xfrm>
            <a:off x="1066800" y="3581400"/>
            <a:ext cx="6400800" cy="1752600"/>
          </a:xfrm>
        </p:spPr>
        <p:txBody>
          <a:bodyPr/>
          <a:lstStyle>
            <a:lvl1pPr marL="0" indent="0" algn="l">
              <a:buNone/>
              <a:defRPr>
                <a:solidFill>
                  <a:schemeClr val="bg1"/>
                </a:solidFi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3"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dirty="0"/>
              <a:t>Click to edit Master subtitle style</a:t>
            </a:r>
          </a:p>
        </p:txBody>
      </p:sp>
      <p:cxnSp>
        <p:nvCxnSpPr>
          <p:cNvPr id="8" name="Straight Connector 7"/>
          <p:cNvCxnSpPr/>
          <p:nvPr userDrawn="1"/>
        </p:nvCxnSpPr>
        <p:spPr>
          <a:xfrm>
            <a:off x="457200" y="1371600"/>
            <a:ext cx="8229600" cy="0"/>
          </a:xfrm>
          <a:prstGeom prst="line">
            <a:avLst/>
          </a:prstGeom>
          <a:ln w="12700">
            <a:solidFill>
              <a:srgbClr val="9AD3F0"/>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480" y="304800"/>
            <a:ext cx="2560320" cy="964312"/>
          </a:xfrm>
          <a:prstGeom prst="rect">
            <a:avLst/>
          </a:prstGeom>
        </p:spPr>
      </p:pic>
    </p:spTree>
    <p:extLst>
      <p:ext uri="{BB962C8B-B14F-4D97-AF65-F5344CB8AC3E}">
        <p14:creationId xmlns:p14="http://schemas.microsoft.com/office/powerpoint/2010/main" val="4274684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Slide with logo">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lstStyle/>
          <a:p>
            <a:r>
              <a:rPr lang="en-US" dirty="0"/>
              <a:t>Click to edit Master title style</a:t>
            </a:r>
          </a:p>
        </p:txBody>
      </p:sp>
      <p:sp>
        <p:nvSpPr>
          <p:cNvPr id="3" name="Content Placeholder 2"/>
          <p:cNvSpPr>
            <a:spLocks noGrp="1"/>
          </p:cNvSpPr>
          <p:nvPr>
            <p:ph idx="1"/>
          </p:nvPr>
        </p:nvSpPr>
        <p:spPr>
          <a:xfrm>
            <a:off x="457200" y="2057400"/>
            <a:ext cx="8229600" cy="3886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9" name="Straight Connector 8"/>
          <p:cNvCxnSpPr/>
          <p:nvPr userDrawn="1"/>
        </p:nvCxnSpPr>
        <p:spPr>
          <a:xfrm>
            <a:off x="457200" y="838200"/>
            <a:ext cx="8229600" cy="0"/>
          </a:xfrm>
          <a:prstGeom prst="line">
            <a:avLst/>
          </a:prstGeom>
          <a:ln w="12700">
            <a:solidFill>
              <a:srgbClr val="9AD3F0"/>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8140" y="228601"/>
            <a:ext cx="1417320" cy="533816"/>
          </a:xfrm>
          <a:prstGeom prst="rect">
            <a:avLst/>
          </a:prstGeom>
        </p:spPr>
      </p:pic>
    </p:spTree>
    <p:extLst>
      <p:ext uri="{BB962C8B-B14F-4D97-AF65-F5344CB8AC3E}">
        <p14:creationId xmlns:p14="http://schemas.microsoft.com/office/powerpoint/2010/main" val="3334119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2018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3" indent="0">
              <a:buNone/>
              <a:defRPr sz="1600" b="1"/>
            </a:lvl7pPr>
            <a:lvl8pPr marL="3200240" indent="0">
              <a:buNone/>
              <a:defRPr sz="1600" b="1"/>
            </a:lvl8pPr>
            <a:lvl9pPr marL="3657418"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3" indent="0">
              <a:buNone/>
              <a:defRPr sz="1600" b="1"/>
            </a:lvl7pPr>
            <a:lvl8pPr marL="3200240" indent="0">
              <a:buNone/>
              <a:defRPr sz="1600" b="1"/>
            </a:lvl8pPr>
            <a:lvl9pPr marL="3657418"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0295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Tree>
    <p:extLst>
      <p:ext uri="{BB962C8B-B14F-4D97-AF65-F5344CB8AC3E}">
        <p14:creationId xmlns:p14="http://schemas.microsoft.com/office/powerpoint/2010/main" val="11561051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hoto coll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Picture Placeholder 2"/>
          <p:cNvSpPr>
            <a:spLocks noGrp="1"/>
          </p:cNvSpPr>
          <p:nvPr>
            <p:ph type="pic" idx="1"/>
          </p:nvPr>
        </p:nvSpPr>
        <p:spPr>
          <a:xfrm>
            <a:off x="457200" y="1676400"/>
            <a:ext cx="4038600" cy="2819400"/>
          </a:xfr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3" indent="0">
              <a:buNone/>
              <a:defRPr sz="2000"/>
            </a:lvl7pPr>
            <a:lvl8pPr marL="3200240" indent="0">
              <a:buNone/>
              <a:defRPr sz="2000"/>
            </a:lvl8pPr>
            <a:lvl9pPr marL="3657418" indent="0">
              <a:buNone/>
              <a:defRPr sz="2000"/>
            </a:lvl9pPr>
          </a:lstStyle>
          <a:p>
            <a:endParaRPr lang="en-US"/>
          </a:p>
        </p:txBody>
      </p:sp>
      <p:sp>
        <p:nvSpPr>
          <p:cNvPr id="7" name="Picture Placeholder 2"/>
          <p:cNvSpPr>
            <a:spLocks noGrp="1"/>
          </p:cNvSpPr>
          <p:nvPr>
            <p:ph type="pic" idx="10"/>
          </p:nvPr>
        </p:nvSpPr>
        <p:spPr>
          <a:xfrm>
            <a:off x="4648200" y="1676400"/>
            <a:ext cx="4038600" cy="2819400"/>
          </a:xfr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3" indent="0">
              <a:buNone/>
              <a:defRPr sz="2000"/>
            </a:lvl7pPr>
            <a:lvl8pPr marL="3200240" indent="0">
              <a:buNone/>
              <a:defRPr sz="2000"/>
            </a:lvl8pPr>
            <a:lvl9pPr marL="3657418" indent="0">
              <a:buNone/>
              <a:defRPr sz="2000"/>
            </a:lvl9pPr>
          </a:lstStyle>
          <a:p>
            <a:endParaRPr lang="en-US"/>
          </a:p>
        </p:txBody>
      </p:sp>
      <p:sp>
        <p:nvSpPr>
          <p:cNvPr id="8" name="Text Placeholder 3"/>
          <p:cNvSpPr>
            <a:spLocks noGrp="1"/>
          </p:cNvSpPr>
          <p:nvPr>
            <p:ph type="body" sz="half" idx="2"/>
          </p:nvPr>
        </p:nvSpPr>
        <p:spPr>
          <a:xfrm>
            <a:off x="1792288" y="4800600"/>
            <a:ext cx="5486400" cy="804862"/>
          </a:xfrm>
        </p:spPr>
        <p:txBody>
          <a:bodyPr>
            <a:normAutofit/>
          </a:bodyPr>
          <a:lstStyle>
            <a:lvl1pPr marL="0" indent="0" algn="ctr">
              <a:buNone/>
              <a:defRPr sz="2200"/>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dirty="0"/>
              <a:t>Click to edit Master text styles</a:t>
            </a:r>
          </a:p>
        </p:txBody>
      </p:sp>
    </p:spTree>
    <p:extLst>
      <p:ext uri="{BB962C8B-B14F-4D97-AF65-F5344CB8AC3E}">
        <p14:creationId xmlns:p14="http://schemas.microsoft.com/office/powerpoint/2010/main" val="19288751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3" indent="0">
              <a:buNone/>
              <a:defRPr sz="2000"/>
            </a:lvl7pPr>
            <a:lvl8pPr marL="3200240" indent="0">
              <a:buNone/>
              <a:defRPr sz="2000"/>
            </a:lvl8pPr>
            <a:lvl9pPr marL="3657418"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a:t>Click to edit Master text styles</a:t>
            </a:r>
          </a:p>
        </p:txBody>
      </p:sp>
    </p:spTree>
    <p:extLst>
      <p:ext uri="{BB962C8B-B14F-4D97-AF65-F5344CB8AC3E}">
        <p14:creationId xmlns:p14="http://schemas.microsoft.com/office/powerpoint/2010/main" val="1295740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bout the Council">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t="8162" b="8162"/>
          <a:stretch>
            <a:fillRect/>
          </a:stretch>
        </p:blipFill>
        <p:spPr bwMode="auto">
          <a:xfrm>
            <a:off x="457200" y="1447800"/>
            <a:ext cx="4038600" cy="304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t="8302" b="8302"/>
          <a:stretch>
            <a:fillRect/>
          </a:stretch>
        </p:blipFill>
        <p:spPr bwMode="auto">
          <a:xfrm>
            <a:off x="4648200" y="1447800"/>
            <a:ext cx="4038600" cy="304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Text Placeholder 4"/>
          <p:cNvSpPr txBox="1">
            <a:spLocks/>
          </p:cNvSpPr>
          <p:nvPr userDrawn="1"/>
        </p:nvSpPr>
        <p:spPr>
          <a:xfrm>
            <a:off x="1792288" y="4648200"/>
            <a:ext cx="5486400" cy="804862"/>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200" b="1" dirty="0">
                <a:solidFill>
                  <a:schemeClr val="tx2">
                    <a:lumMod val="75000"/>
                  </a:schemeClr>
                </a:solidFill>
                <a:latin typeface="Franklin Gothic Book" panose="020B0503020102020204" pitchFamily="34" charset="0"/>
              </a:rPr>
              <a:t>The Population Council conducts research and delivers solutions that improve lives around the world. Big ideas supported by evidence: It’s our model for global change.</a:t>
            </a:r>
          </a:p>
          <a:p>
            <a:pPr marL="0" indent="0">
              <a:buNone/>
            </a:pPr>
            <a:endParaRPr lang="en-US" sz="2200" dirty="0">
              <a:latin typeface="Franklin Gothic Book" panose="020B0503020102020204" pitchFamily="34" charset="0"/>
            </a:endParaRPr>
          </a:p>
        </p:txBody>
      </p:sp>
      <p:sp>
        <p:nvSpPr>
          <p:cNvPr id="6" name="TextBox 5"/>
          <p:cNvSpPr txBox="1"/>
          <p:nvPr userDrawn="1"/>
        </p:nvSpPr>
        <p:spPr>
          <a:xfrm>
            <a:off x="685800" y="533401"/>
            <a:ext cx="5974584" cy="769441"/>
          </a:xfrm>
          <a:prstGeom prst="rect">
            <a:avLst/>
          </a:prstGeom>
          <a:noFill/>
        </p:spPr>
        <p:txBody>
          <a:bodyPr wrap="none" rtlCol="0">
            <a:spAutoFit/>
          </a:bodyPr>
          <a:lstStyle/>
          <a:p>
            <a:r>
              <a:rPr lang="en-US" sz="4400" b="1" dirty="0">
                <a:solidFill>
                  <a:srgbClr val="005581"/>
                </a:solidFill>
                <a:latin typeface="Franklin Gothic Book" panose="020B0503020102020204" pitchFamily="34" charset="0"/>
              </a:rPr>
              <a:t>Ideas</a:t>
            </a:r>
            <a:r>
              <a:rPr lang="en-US" sz="4400" b="1" dirty="0">
                <a:solidFill>
                  <a:srgbClr val="005581"/>
                </a:solidFill>
                <a:latin typeface="Adobe Garamond Pro" pitchFamily="18" charset="0"/>
              </a:rPr>
              <a:t>.</a:t>
            </a:r>
            <a:r>
              <a:rPr lang="en-US" sz="4400" b="1" dirty="0">
                <a:solidFill>
                  <a:srgbClr val="005581"/>
                </a:solidFill>
                <a:latin typeface="Franklin Gothic Book" panose="020B0503020102020204" pitchFamily="34" charset="0"/>
              </a:rPr>
              <a:t> Evidence</a:t>
            </a:r>
            <a:r>
              <a:rPr lang="en-US" sz="4400" b="1" dirty="0">
                <a:solidFill>
                  <a:srgbClr val="005581"/>
                </a:solidFill>
                <a:latin typeface="Adobe Garamond Pro" pitchFamily="18" charset="0"/>
              </a:rPr>
              <a:t>.</a:t>
            </a:r>
            <a:r>
              <a:rPr lang="en-US" sz="4400" b="1" dirty="0">
                <a:solidFill>
                  <a:srgbClr val="005581"/>
                </a:solidFill>
                <a:latin typeface="Franklin Gothic Book" panose="020B0503020102020204" pitchFamily="34" charset="0"/>
              </a:rPr>
              <a:t> Impact</a:t>
            </a:r>
            <a:r>
              <a:rPr lang="en-US" sz="4400" b="1" dirty="0">
                <a:solidFill>
                  <a:srgbClr val="005581"/>
                </a:solidFill>
                <a:latin typeface="Adobe Garamond Pro" pitchFamily="18" charset="0"/>
              </a:rPr>
              <a:t>.</a:t>
            </a:r>
            <a:endParaRPr lang="en-US" sz="4400" b="1" dirty="0">
              <a:solidFill>
                <a:srgbClr val="005581"/>
              </a:solidFill>
              <a:latin typeface="Franklin Gothic Book" panose="020B0503020102020204" pitchFamily="34" charset="0"/>
            </a:endParaRPr>
          </a:p>
        </p:txBody>
      </p:sp>
    </p:spTree>
    <p:extLst>
      <p:ext uri="{BB962C8B-B14F-4D97-AF65-F5344CB8AC3E}">
        <p14:creationId xmlns:p14="http://schemas.microsoft.com/office/powerpoint/2010/main" val="3545398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9" name="Content Placeholder 8"/>
          <p:cNvSpPr>
            <a:spLocks noGrp="1"/>
          </p:cNvSpPr>
          <p:nvPr>
            <p:ph sz="quarter" idx="10" hasCustomPrompt="1"/>
          </p:nvPr>
        </p:nvSpPr>
        <p:spPr>
          <a:xfrm>
            <a:off x="1112520" y="3124200"/>
            <a:ext cx="7467600" cy="838200"/>
          </a:xfrm>
          <a:prstGeom prst="rect">
            <a:avLst/>
          </a:prstGeom>
        </p:spPr>
        <p:txBody>
          <a:bodyPr/>
          <a:lstStyle>
            <a:lvl1pPr marL="0" indent="0">
              <a:buNone/>
              <a:defRPr sz="1600" b="0" u="none" baseline="0">
                <a:latin typeface="Franklin Gothic Book" panose="020B0503020102020204" pitchFamily="34" charset="0"/>
              </a:defRPr>
            </a:lvl1pPr>
            <a:lvl2pPr marL="457178" indent="0">
              <a:buNone/>
              <a:defRPr sz="1800">
                <a:latin typeface="Franklin Gothic Book" panose="020B0503020102020204" pitchFamily="34" charset="0"/>
              </a:defRPr>
            </a:lvl2pPr>
            <a:lvl3pPr marL="914354" indent="0">
              <a:buNone/>
              <a:defRPr/>
            </a:lvl3pPr>
            <a:lvl4pPr marL="1371532" indent="0">
              <a:buNone/>
              <a:defRPr/>
            </a:lvl4pPr>
            <a:lvl5pPr marL="1828709" indent="0">
              <a:buNone/>
              <a:defRPr/>
            </a:lvl5pPr>
          </a:lstStyle>
          <a:p>
            <a:r>
              <a:rPr lang="en-US" dirty="0"/>
              <a:t>Insert authors. Year. “Insert presentation title," PowerPoint slides. New York: Population Council.</a:t>
            </a:r>
          </a:p>
          <a:p>
            <a:r>
              <a:rPr lang="en-US" dirty="0"/>
              <a:t> </a:t>
            </a:r>
          </a:p>
          <a:p>
            <a:endParaRPr lang="en-US" dirty="0"/>
          </a:p>
        </p:txBody>
      </p:sp>
      <p:sp>
        <p:nvSpPr>
          <p:cNvPr id="10" name="TextBox 9"/>
          <p:cNvSpPr txBox="1"/>
          <p:nvPr userDrawn="1"/>
        </p:nvSpPr>
        <p:spPr>
          <a:xfrm>
            <a:off x="1112520" y="1828802"/>
            <a:ext cx="7543800" cy="1077218"/>
          </a:xfrm>
          <a:prstGeom prst="rect">
            <a:avLst/>
          </a:prstGeom>
          <a:noFill/>
        </p:spPr>
        <p:txBody>
          <a:bodyPr wrap="square" rtlCol="0">
            <a:spAutoFit/>
          </a:bodyPr>
          <a:lstStyle/>
          <a:p>
            <a:r>
              <a:rPr lang="en-US" sz="1600" dirty="0">
                <a:latin typeface="Franklin Gothic Book" panose="020B0503020102020204" pitchFamily="34" charset="0"/>
              </a:rPr>
              <a:t>© 2014 The Population Council. All rights reserved. </a:t>
            </a:r>
          </a:p>
          <a:p>
            <a:r>
              <a:rPr lang="en-US" sz="1600" dirty="0">
                <a:latin typeface="Franklin Gothic Book" panose="020B0503020102020204" pitchFamily="34" charset="0"/>
              </a:rPr>
              <a:t> </a:t>
            </a:r>
          </a:p>
          <a:p>
            <a:r>
              <a:rPr lang="en-US" sz="1600" b="1" dirty="0">
                <a:latin typeface="Franklin Gothic Book" panose="020B0503020102020204" pitchFamily="34" charset="0"/>
              </a:rPr>
              <a:t>Use of these materials is permitted only for noncommercial purposes. </a:t>
            </a:r>
            <a:br>
              <a:rPr lang="en-US" sz="1600" b="1" dirty="0">
                <a:latin typeface="Franklin Gothic Book" panose="020B0503020102020204" pitchFamily="34" charset="0"/>
              </a:rPr>
            </a:br>
            <a:r>
              <a:rPr lang="en-US" sz="1600" b="1" dirty="0">
                <a:latin typeface="Franklin Gothic Book" panose="020B0503020102020204" pitchFamily="34" charset="0"/>
              </a:rPr>
              <a:t>The following  full source citation must be included:</a:t>
            </a:r>
          </a:p>
        </p:txBody>
      </p:sp>
      <p:sp>
        <p:nvSpPr>
          <p:cNvPr id="11" name="TextBox 10"/>
          <p:cNvSpPr txBox="1"/>
          <p:nvPr userDrawn="1"/>
        </p:nvSpPr>
        <p:spPr>
          <a:xfrm>
            <a:off x="1112522" y="5257801"/>
            <a:ext cx="7642601" cy="830997"/>
          </a:xfrm>
          <a:prstGeom prst="rect">
            <a:avLst/>
          </a:prstGeom>
          <a:noFill/>
        </p:spPr>
        <p:txBody>
          <a:bodyPr wrap="square" rtlCol="0">
            <a:spAutoFit/>
          </a:bodyPr>
          <a:lstStyle/>
          <a:p>
            <a:pPr marL="0" marR="0" indent="0" algn="l" defTabSz="914354" rtl="0" eaLnBrk="1" fontAlgn="auto" latinLnBrk="0" hangingPunct="1">
              <a:lnSpc>
                <a:spcPct val="100000"/>
              </a:lnSpc>
              <a:spcBef>
                <a:spcPts val="0"/>
              </a:spcBef>
              <a:spcAft>
                <a:spcPts val="0"/>
              </a:spcAft>
              <a:buClrTx/>
              <a:buSzTx/>
              <a:buFontTx/>
              <a:buNone/>
              <a:tabLst/>
              <a:defRPr/>
            </a:pPr>
            <a:r>
              <a:rPr lang="en-US" sz="1600" dirty="0">
                <a:latin typeface="Franklin Gothic Book" panose="020B0503020102020204" pitchFamily="34" charset="0"/>
              </a:rPr>
              <a:t>This presentation may contain materials owned by others. User is responsible for obtaining permissions for use from third parties as needed.</a:t>
            </a:r>
          </a:p>
          <a:p>
            <a:endParaRPr lang="en-US" sz="1600" dirty="0">
              <a:latin typeface="Franklin Gothic Book" panose="020B0503020102020204" pitchFamily="34" charset="0"/>
            </a:endParaRPr>
          </a:p>
        </p:txBody>
      </p:sp>
    </p:spTree>
    <p:extLst>
      <p:ext uri="{BB962C8B-B14F-4D97-AF65-F5344CB8AC3E}">
        <p14:creationId xmlns:p14="http://schemas.microsoft.com/office/powerpoint/2010/main" val="34195109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ermission required">
    <p:spTree>
      <p:nvGrpSpPr>
        <p:cNvPr id="1" name=""/>
        <p:cNvGrpSpPr/>
        <p:nvPr/>
      </p:nvGrpSpPr>
      <p:grpSpPr>
        <a:xfrm>
          <a:off x="0" y="0"/>
          <a:ext cx="0" cy="0"/>
          <a:chOff x="0" y="0"/>
          <a:chExt cx="0" cy="0"/>
        </a:xfrm>
      </p:grpSpPr>
      <p:sp>
        <p:nvSpPr>
          <p:cNvPr id="2" name="TextBox 1"/>
          <p:cNvSpPr txBox="1"/>
          <p:nvPr userDrawn="1"/>
        </p:nvSpPr>
        <p:spPr>
          <a:xfrm>
            <a:off x="1066800" y="2133601"/>
            <a:ext cx="7239000" cy="3539430"/>
          </a:xfrm>
          <a:prstGeom prst="rect">
            <a:avLst/>
          </a:prstGeom>
          <a:noFill/>
        </p:spPr>
        <p:txBody>
          <a:bodyPr wrap="square" rtlCol="0">
            <a:spAutoFit/>
          </a:bodyPr>
          <a:lstStyle/>
          <a:p>
            <a:r>
              <a:rPr lang="en-US" sz="1600" b="0" dirty="0">
                <a:solidFill>
                  <a:schemeClr val="tx1"/>
                </a:solidFill>
                <a:latin typeface="Franklin Gothic Book" panose="020B0503020102020204" pitchFamily="34" charset="0"/>
              </a:rPr>
              <a:t>© 2014 The Population Council. All rights reserved. </a:t>
            </a:r>
          </a:p>
          <a:p>
            <a:r>
              <a:rPr lang="en-US" sz="1600" dirty="0">
                <a:latin typeface="Franklin Gothic Book" panose="020B0503020102020204" pitchFamily="34" charset="0"/>
              </a:rPr>
              <a:t> </a:t>
            </a:r>
          </a:p>
          <a:p>
            <a:endParaRPr lang="en-US" sz="1600" dirty="0">
              <a:latin typeface="Franklin Gothic Book" panose="020B0503020102020204" pitchFamily="34" charset="0"/>
            </a:endParaRPr>
          </a:p>
          <a:p>
            <a:r>
              <a:rPr lang="en-US" sz="1600" b="1" dirty="0">
                <a:latin typeface="Franklin Gothic Book" panose="020B0503020102020204" pitchFamily="34" charset="0"/>
              </a:rPr>
              <a:t>With the exception of fair dealing for the purposes of research or private study, this content may not be reproduced, stored, or transmitted in any form or by any means without the prior permission in writing from the Population Council.</a:t>
            </a:r>
          </a:p>
          <a:p>
            <a:endParaRPr lang="en-US" sz="1600" b="1" dirty="0">
              <a:latin typeface="Franklin Gothic Book" panose="020B0503020102020204" pitchFamily="34" charset="0"/>
            </a:endParaRPr>
          </a:p>
          <a:p>
            <a:r>
              <a:rPr lang="en-US" sz="1600" b="1" dirty="0">
                <a:latin typeface="Franklin Gothic Book" panose="020B0503020102020204" pitchFamily="34" charset="0"/>
              </a:rPr>
              <a:t>Contact: publications@popcouncil.org</a:t>
            </a:r>
          </a:p>
          <a:p>
            <a:r>
              <a:rPr lang="en-US" sz="1600" dirty="0">
                <a:latin typeface="Franklin Gothic Book" panose="020B0503020102020204" pitchFamily="34" charset="0"/>
              </a:rPr>
              <a:t> </a:t>
            </a:r>
          </a:p>
          <a:p>
            <a:r>
              <a:rPr lang="en-US" sz="1600" dirty="0">
                <a:latin typeface="Franklin Gothic Book" panose="020B0503020102020204" pitchFamily="34" charset="0"/>
              </a:rPr>
              <a:t> </a:t>
            </a:r>
          </a:p>
          <a:p>
            <a:endParaRPr lang="en-US" sz="1600" dirty="0">
              <a:latin typeface="Franklin Gothic Book" panose="020B0503020102020204" pitchFamily="34" charset="0"/>
            </a:endParaRPr>
          </a:p>
          <a:p>
            <a:r>
              <a:rPr lang="en-US" sz="1600" dirty="0">
                <a:latin typeface="Franklin Gothic Book" panose="020B0503020102020204" pitchFamily="34" charset="0"/>
              </a:rPr>
              <a:t>This presentation may contain materials owned by others. User is responsible for obtaining permissions for use from third parties as needed.</a:t>
            </a:r>
          </a:p>
          <a:p>
            <a:endParaRPr lang="en-US" sz="1600" dirty="0">
              <a:latin typeface="Franklin Gothic Book" panose="020B0503020102020204" pitchFamily="34" charset="0"/>
            </a:endParaRPr>
          </a:p>
        </p:txBody>
      </p:sp>
    </p:spTree>
    <p:extLst>
      <p:ext uri="{BB962C8B-B14F-4D97-AF65-F5344CB8AC3E}">
        <p14:creationId xmlns:p14="http://schemas.microsoft.com/office/powerpoint/2010/main" val="39909304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lide with logo">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lvl1pPr>
              <a:defRPr>
                <a:solidFill>
                  <a:srgbClr val="003A5D"/>
                </a:solidFill>
              </a:defRPr>
            </a:lvl1pPr>
          </a:lstStyle>
          <a:p>
            <a:r>
              <a:rPr lang="en-US"/>
              <a:t>Click to edit Master title style</a:t>
            </a:r>
            <a:endParaRPr lang="en-US" dirty="0"/>
          </a:p>
        </p:txBody>
      </p:sp>
      <p:sp>
        <p:nvSpPr>
          <p:cNvPr id="3" name="Content Placeholder 2"/>
          <p:cNvSpPr>
            <a:spLocks noGrp="1"/>
          </p:cNvSpPr>
          <p:nvPr>
            <p:ph idx="1"/>
          </p:nvPr>
        </p:nvSpPr>
        <p:spPr>
          <a:xfrm>
            <a:off x="457200" y="1981200"/>
            <a:ext cx="8229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4800" y="152402"/>
            <a:ext cx="1524000" cy="744767"/>
          </a:xfrm>
          <a:prstGeom prst="rect">
            <a:avLst/>
          </a:prstGeom>
        </p:spPr>
      </p:pic>
      <p:cxnSp>
        <p:nvCxnSpPr>
          <p:cNvPr id="9" name="Straight Connector 8"/>
          <p:cNvCxnSpPr/>
          <p:nvPr userDrawn="1"/>
        </p:nvCxnSpPr>
        <p:spPr>
          <a:xfrm>
            <a:off x="457200" y="838200"/>
            <a:ext cx="82296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8919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ot for citation or circulation">
    <p:spTree>
      <p:nvGrpSpPr>
        <p:cNvPr id="1" name=""/>
        <p:cNvGrpSpPr/>
        <p:nvPr/>
      </p:nvGrpSpPr>
      <p:grpSpPr>
        <a:xfrm>
          <a:off x="0" y="0"/>
          <a:ext cx="0" cy="0"/>
          <a:chOff x="0" y="0"/>
          <a:chExt cx="0" cy="0"/>
        </a:xfrm>
      </p:grpSpPr>
      <p:sp>
        <p:nvSpPr>
          <p:cNvPr id="2" name="TextBox 1"/>
          <p:cNvSpPr txBox="1"/>
          <p:nvPr userDrawn="1"/>
        </p:nvSpPr>
        <p:spPr>
          <a:xfrm>
            <a:off x="1143000" y="2362201"/>
            <a:ext cx="6705600" cy="2677656"/>
          </a:xfrm>
          <a:prstGeom prst="rect">
            <a:avLst/>
          </a:prstGeom>
          <a:noFill/>
        </p:spPr>
        <p:txBody>
          <a:bodyPr wrap="square" rtlCol="0">
            <a:spAutoFit/>
          </a:bodyPr>
          <a:lstStyle/>
          <a:p>
            <a:r>
              <a:rPr lang="en-US" sz="1600" dirty="0">
                <a:latin typeface="Franklin Gothic Book" panose="020B0503020102020204" pitchFamily="34" charset="0"/>
              </a:rPr>
              <a:t>© 2014 The Population Council. All rights reserved. </a:t>
            </a:r>
          </a:p>
          <a:p>
            <a:r>
              <a:rPr lang="en-US" sz="1600" dirty="0">
                <a:latin typeface="Franklin Gothic Book" panose="020B0503020102020204" pitchFamily="34" charset="0"/>
              </a:rPr>
              <a:t> </a:t>
            </a:r>
          </a:p>
          <a:p>
            <a:endParaRPr lang="en-US" sz="1600" dirty="0">
              <a:latin typeface="Franklin Gothic Book" panose="020B0503020102020204" pitchFamily="34" charset="0"/>
            </a:endParaRPr>
          </a:p>
          <a:p>
            <a:r>
              <a:rPr lang="en-US" sz="2400" b="1" dirty="0">
                <a:latin typeface="Franklin Gothic Book" panose="020B0503020102020204" pitchFamily="34" charset="0"/>
              </a:rPr>
              <a:t>NOT FOR CITATION OR CIRCULATION. </a:t>
            </a:r>
          </a:p>
          <a:p>
            <a:br>
              <a:rPr lang="en-US" sz="1600" b="1" dirty="0">
                <a:solidFill>
                  <a:schemeClr val="bg1">
                    <a:lumMod val="50000"/>
                  </a:schemeClr>
                </a:solidFill>
                <a:latin typeface="Franklin Gothic Book" panose="020B0503020102020204" pitchFamily="34" charset="0"/>
              </a:rPr>
            </a:br>
            <a:r>
              <a:rPr lang="en-US" sz="1600" b="1" dirty="0">
                <a:solidFill>
                  <a:schemeClr val="bg1">
                    <a:lumMod val="50000"/>
                  </a:schemeClr>
                </a:solidFill>
                <a:latin typeface="Franklin Gothic Book" panose="020B0503020102020204" pitchFamily="34" charset="0"/>
              </a:rPr>
              <a:t>The content of these slides are provided for the purposes of research or private study only. This content may not be reproduced, stored, or transmitted in any form or by any means.</a:t>
            </a:r>
          </a:p>
          <a:p>
            <a:endParaRPr lang="en-US" sz="1600" b="1" dirty="0">
              <a:solidFill>
                <a:schemeClr val="bg1">
                  <a:lumMod val="50000"/>
                </a:schemeClr>
              </a:solidFill>
              <a:latin typeface="Franklin Gothic Book" panose="020B0503020102020204" pitchFamily="34" charset="0"/>
            </a:endParaRPr>
          </a:p>
          <a:p>
            <a:endParaRPr lang="en-US" sz="1600" dirty="0">
              <a:latin typeface="Franklin Gothic Book" panose="020B0503020102020204" pitchFamily="34" charset="0"/>
            </a:endParaRPr>
          </a:p>
        </p:txBody>
      </p:sp>
    </p:spTree>
    <p:extLst>
      <p:ext uri="{BB962C8B-B14F-4D97-AF65-F5344CB8AC3E}">
        <p14:creationId xmlns:p14="http://schemas.microsoft.com/office/powerpoint/2010/main" val="1409048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Slide without logo">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lvl1pPr>
              <a:defRPr>
                <a:solidFill>
                  <a:srgbClr val="003A5D"/>
                </a:solidFill>
              </a:defRPr>
            </a:lvl1pPr>
          </a:lstStyle>
          <a:p>
            <a:r>
              <a:rPr lang="en-US"/>
              <a:t>Click to edit Master title style</a:t>
            </a:r>
            <a:endParaRPr lang="en-US" dirty="0"/>
          </a:p>
        </p:txBody>
      </p:sp>
      <p:sp>
        <p:nvSpPr>
          <p:cNvPr id="3" name="Content Placeholder 2"/>
          <p:cNvSpPr>
            <a:spLocks noGrp="1"/>
          </p:cNvSpPr>
          <p:nvPr>
            <p:ph idx="1"/>
          </p:nvPr>
        </p:nvSpPr>
        <p:spPr>
          <a:xfrm>
            <a:off x="457200" y="1447800"/>
            <a:ext cx="8229600"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90378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lvl1pPr>
              <a:defRPr>
                <a:solidFill>
                  <a:srgbClr val="003A5D"/>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57200" y="1493839"/>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493839"/>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76514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lvl1pPr>
              <a:defRPr>
                <a:solidFill>
                  <a:srgbClr val="003A5D"/>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2" y="1504950"/>
            <a:ext cx="4040188" cy="63976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3" indent="0">
              <a:buNone/>
              <a:defRPr sz="1600" b="1"/>
            </a:lvl7pPr>
            <a:lvl8pPr marL="3200240" indent="0">
              <a:buNone/>
              <a:defRPr sz="1600" b="1"/>
            </a:lvl8pPr>
            <a:lvl9pPr marL="3657418"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447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7" y="1504950"/>
            <a:ext cx="4041775" cy="639762"/>
          </a:xfrm>
        </p:spPr>
        <p:txBody>
          <a:bodyPr anchor="b"/>
          <a:lstStyle>
            <a:lvl1pPr marL="0" indent="0">
              <a:buNone/>
              <a:defRPr sz="2400" b="1"/>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3" indent="0">
              <a:buNone/>
              <a:defRPr sz="1600" b="1"/>
            </a:lvl7pPr>
            <a:lvl8pPr marL="3200240" indent="0">
              <a:buNone/>
              <a:defRPr sz="1600" b="1"/>
            </a:lvl8pPr>
            <a:lvl9pPr marL="3657418"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447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24212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lvl1pPr>
              <a:defRPr>
                <a:solidFill>
                  <a:srgbClr val="003A5D"/>
                </a:solidFill>
              </a:defRPr>
            </a:lvl1pPr>
          </a:lstStyle>
          <a:p>
            <a:r>
              <a:rPr lang="en-US"/>
              <a:t>Click to edit Master title style</a:t>
            </a:r>
            <a:endParaRPr lang="en-US" dirty="0"/>
          </a:p>
        </p:txBody>
      </p:sp>
    </p:spTree>
    <p:extLst>
      <p:ext uri="{BB962C8B-B14F-4D97-AF65-F5344CB8AC3E}">
        <p14:creationId xmlns:p14="http://schemas.microsoft.com/office/powerpoint/2010/main" val="2246290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hoto collage">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lvl1pPr>
              <a:defRPr>
                <a:solidFill>
                  <a:srgbClr val="003A5D"/>
                </a:solidFill>
              </a:defRPr>
            </a:lvl1pPr>
          </a:lstStyle>
          <a:p>
            <a:r>
              <a:rPr lang="en-US"/>
              <a:t>Click to edit Master title style</a:t>
            </a:r>
            <a:endParaRPr lang="en-US" dirty="0"/>
          </a:p>
        </p:txBody>
      </p:sp>
      <p:sp>
        <p:nvSpPr>
          <p:cNvPr id="6" name="Picture Placeholder 2"/>
          <p:cNvSpPr>
            <a:spLocks noGrp="1"/>
          </p:cNvSpPr>
          <p:nvPr>
            <p:ph type="pic" idx="1"/>
          </p:nvPr>
        </p:nvSpPr>
        <p:spPr>
          <a:xfrm>
            <a:off x="457200" y="1447800"/>
            <a:ext cx="4038600" cy="3048000"/>
          </a:xfr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3" indent="0">
              <a:buNone/>
              <a:defRPr sz="2000"/>
            </a:lvl7pPr>
            <a:lvl8pPr marL="3200240" indent="0">
              <a:buNone/>
              <a:defRPr sz="2000"/>
            </a:lvl8pPr>
            <a:lvl9pPr marL="3657418" indent="0">
              <a:buNone/>
              <a:defRPr sz="2000"/>
            </a:lvl9pPr>
          </a:lstStyle>
          <a:p>
            <a:r>
              <a:rPr lang="en-US"/>
              <a:t>Click icon to add picture</a:t>
            </a:r>
          </a:p>
        </p:txBody>
      </p:sp>
      <p:sp>
        <p:nvSpPr>
          <p:cNvPr id="7" name="Picture Placeholder 2"/>
          <p:cNvSpPr>
            <a:spLocks noGrp="1"/>
          </p:cNvSpPr>
          <p:nvPr>
            <p:ph type="pic" idx="10"/>
          </p:nvPr>
        </p:nvSpPr>
        <p:spPr>
          <a:xfrm>
            <a:off x="4648200" y="1447800"/>
            <a:ext cx="4038600" cy="3048000"/>
          </a:xfr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3" indent="0">
              <a:buNone/>
              <a:defRPr sz="2000"/>
            </a:lvl7pPr>
            <a:lvl8pPr marL="3200240" indent="0">
              <a:buNone/>
              <a:defRPr sz="2000"/>
            </a:lvl8pPr>
            <a:lvl9pPr marL="3657418" indent="0">
              <a:buNone/>
              <a:defRPr sz="2000"/>
            </a:lvl9pPr>
          </a:lstStyle>
          <a:p>
            <a:r>
              <a:rPr lang="en-US"/>
              <a:t>Click icon to add picture</a:t>
            </a:r>
          </a:p>
        </p:txBody>
      </p:sp>
      <p:sp>
        <p:nvSpPr>
          <p:cNvPr id="8" name="Text Placeholder 3"/>
          <p:cNvSpPr>
            <a:spLocks noGrp="1"/>
          </p:cNvSpPr>
          <p:nvPr>
            <p:ph type="body" sz="half" idx="2"/>
          </p:nvPr>
        </p:nvSpPr>
        <p:spPr>
          <a:xfrm>
            <a:off x="1792288" y="4648200"/>
            <a:ext cx="5486400" cy="804862"/>
          </a:xfrm>
        </p:spPr>
        <p:txBody>
          <a:bodyPr>
            <a:normAutofit/>
          </a:bodyPr>
          <a:lstStyle>
            <a:lvl1pPr marL="0" indent="0" algn="l">
              <a:buNone/>
              <a:defRPr sz="2200"/>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a:t>Click to edit Master text styles</a:t>
            </a:r>
          </a:p>
        </p:txBody>
      </p:sp>
    </p:spTree>
    <p:extLst>
      <p:ext uri="{BB962C8B-B14F-4D97-AF65-F5344CB8AC3E}">
        <p14:creationId xmlns:p14="http://schemas.microsoft.com/office/powerpoint/2010/main" val="3901456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solidFill>
                  <a:srgbClr val="003A5D"/>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78" indent="0">
              <a:buNone/>
              <a:defRPr sz="2800"/>
            </a:lvl2pPr>
            <a:lvl3pPr marL="914354" indent="0">
              <a:buNone/>
              <a:defRPr sz="2400"/>
            </a:lvl3pPr>
            <a:lvl4pPr marL="1371532" indent="0">
              <a:buNone/>
              <a:defRPr sz="2000"/>
            </a:lvl4pPr>
            <a:lvl5pPr marL="1828709" indent="0">
              <a:buNone/>
              <a:defRPr sz="2000"/>
            </a:lvl5pPr>
            <a:lvl6pPr marL="2285886" indent="0">
              <a:buNone/>
              <a:defRPr sz="2000"/>
            </a:lvl6pPr>
            <a:lvl7pPr marL="2743063" indent="0">
              <a:buNone/>
              <a:defRPr sz="2000"/>
            </a:lvl7pPr>
            <a:lvl8pPr marL="3200240" indent="0">
              <a:buNone/>
              <a:defRPr sz="2000"/>
            </a:lvl8pPr>
            <a:lvl9pPr marL="3657418" indent="0">
              <a:buNone/>
              <a:defRPr sz="2000"/>
            </a:lvl9pPr>
          </a:lstStyle>
          <a:p>
            <a:r>
              <a:rPr lang="en-US"/>
              <a:t>Click icon to add picture</a:t>
            </a:r>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178" indent="0">
              <a:buNone/>
              <a:defRPr sz="1200"/>
            </a:lvl2pPr>
            <a:lvl3pPr marL="914354" indent="0">
              <a:buNone/>
              <a:defRPr sz="1000"/>
            </a:lvl3pPr>
            <a:lvl4pPr marL="1371532" indent="0">
              <a:buNone/>
              <a:defRPr sz="900"/>
            </a:lvl4pPr>
            <a:lvl5pPr marL="1828709" indent="0">
              <a:buNone/>
              <a:defRPr sz="900"/>
            </a:lvl5pPr>
            <a:lvl6pPr marL="2285886" indent="0">
              <a:buNone/>
              <a:defRPr sz="900"/>
            </a:lvl6pPr>
            <a:lvl7pPr marL="2743063" indent="0">
              <a:buNone/>
              <a:defRPr sz="900"/>
            </a:lvl7pPr>
            <a:lvl8pPr marL="3200240" indent="0">
              <a:buNone/>
              <a:defRPr sz="900"/>
            </a:lvl8pPr>
            <a:lvl9pPr marL="3657418" indent="0">
              <a:buNone/>
              <a:defRPr sz="900"/>
            </a:lvl9pPr>
          </a:lstStyle>
          <a:p>
            <a:pPr lvl="0"/>
            <a:r>
              <a:rPr lang="en-US"/>
              <a:t>Click to edit Master text styles</a:t>
            </a:r>
          </a:p>
        </p:txBody>
      </p:sp>
    </p:spTree>
    <p:extLst>
      <p:ext uri="{BB962C8B-B14F-4D97-AF65-F5344CB8AC3E}">
        <p14:creationId xmlns:p14="http://schemas.microsoft.com/office/powerpoint/2010/main" val="2302812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slide ">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2865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image" Target="../media/image1.jpe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447800"/>
            <a:ext cx="8229600" cy="4876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924672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7" r:id="rId3"/>
    <p:sldLayoutId id="2147483652" r:id="rId4"/>
    <p:sldLayoutId id="2147483653" r:id="rId5"/>
    <p:sldLayoutId id="2147483658" r:id="rId6"/>
    <p:sldLayoutId id="2147483654" r:id="rId7"/>
    <p:sldLayoutId id="2147483657" r:id="rId8"/>
    <p:sldLayoutId id="2147483668" r:id="rId9"/>
  </p:sldLayoutIdLst>
  <p:txStyles>
    <p:titleStyle>
      <a:lvl1pPr algn="l" defTabSz="914354" rtl="0" eaLnBrk="1" latinLnBrk="0" hangingPunct="1">
        <a:spcBef>
          <a:spcPct val="0"/>
        </a:spcBef>
        <a:buNone/>
        <a:defRPr sz="4400" b="0" kern="1200">
          <a:solidFill>
            <a:srgbClr val="003A5D"/>
          </a:solidFill>
          <a:latin typeface="+mj-lt"/>
          <a:ea typeface="+mj-ea"/>
          <a:cs typeface="+mj-cs"/>
        </a:defRPr>
      </a:lvl1pPr>
    </p:titleStyle>
    <p:bodyStyle>
      <a:lvl1pPr marL="342883" indent="-342883" algn="l" defTabSz="914354" rtl="0" eaLnBrk="1" latinLnBrk="0" hangingPunct="1">
        <a:spcBef>
          <a:spcPct val="20000"/>
        </a:spcBef>
        <a:buClr>
          <a:srgbClr val="6CC04A"/>
        </a:buClr>
        <a:buFont typeface="Arial" panose="020B0604020202020204" pitchFamily="34" charset="0"/>
        <a:buChar char="•"/>
        <a:defRPr sz="3200" kern="1200">
          <a:solidFill>
            <a:schemeClr val="bg2">
              <a:lumMod val="10000"/>
            </a:schemeClr>
          </a:solidFill>
          <a:latin typeface="Franklin Gothic Book" panose="020B0503020102020204" pitchFamily="34" charset="0"/>
          <a:ea typeface="+mn-ea"/>
          <a:cs typeface="+mn-cs"/>
        </a:defRPr>
      </a:lvl1pPr>
      <a:lvl2pPr marL="742913" indent="-285737" algn="l" defTabSz="914354" rtl="0" eaLnBrk="1" latinLnBrk="0" hangingPunct="1">
        <a:spcBef>
          <a:spcPct val="20000"/>
        </a:spcBef>
        <a:buFont typeface="Arial" panose="020B0604020202020204" pitchFamily="34" charset="0"/>
        <a:buChar char="–"/>
        <a:defRPr sz="2800" kern="1200">
          <a:solidFill>
            <a:schemeClr val="bg2">
              <a:lumMod val="10000"/>
            </a:schemeClr>
          </a:solidFill>
          <a:latin typeface="Franklin Gothic Book" panose="020B0503020102020204" pitchFamily="34" charset="0"/>
          <a:ea typeface="+mn-ea"/>
          <a:cs typeface="+mn-cs"/>
        </a:defRPr>
      </a:lvl2pPr>
      <a:lvl3pPr marL="1142942" indent="-228588" algn="l" defTabSz="914354" rtl="0" eaLnBrk="1" latinLnBrk="0" hangingPunct="1">
        <a:spcBef>
          <a:spcPct val="20000"/>
        </a:spcBef>
        <a:buFont typeface="Arial" panose="020B0604020202020204" pitchFamily="34" charset="0"/>
        <a:buChar char="•"/>
        <a:defRPr sz="2400" kern="1200">
          <a:solidFill>
            <a:schemeClr val="bg2">
              <a:lumMod val="10000"/>
            </a:schemeClr>
          </a:solidFill>
          <a:latin typeface="Franklin Gothic Book" panose="020B0503020102020204" pitchFamily="34" charset="0"/>
          <a:ea typeface="+mn-ea"/>
          <a:cs typeface="+mn-cs"/>
        </a:defRPr>
      </a:lvl3pPr>
      <a:lvl4pPr marL="1600120" indent="-228588" algn="l" defTabSz="914354" rtl="0" eaLnBrk="1" latinLnBrk="0" hangingPunct="1">
        <a:spcBef>
          <a:spcPct val="20000"/>
        </a:spcBef>
        <a:buFont typeface="Arial" panose="020B0604020202020204" pitchFamily="34" charset="0"/>
        <a:buChar char="–"/>
        <a:defRPr sz="2000" kern="1200">
          <a:solidFill>
            <a:schemeClr val="bg2">
              <a:lumMod val="10000"/>
            </a:schemeClr>
          </a:solidFill>
          <a:latin typeface="Franklin Gothic Book" panose="020B0503020102020204" pitchFamily="34" charset="0"/>
          <a:ea typeface="+mn-ea"/>
          <a:cs typeface="+mn-cs"/>
        </a:defRPr>
      </a:lvl4pPr>
      <a:lvl5pPr marL="2057297" indent="-228588" algn="l" defTabSz="914354" rtl="0" eaLnBrk="1" latinLnBrk="0" hangingPunct="1">
        <a:spcBef>
          <a:spcPct val="20000"/>
        </a:spcBef>
        <a:buFont typeface="Arial" panose="020B0604020202020204" pitchFamily="34" charset="0"/>
        <a:buChar char="»"/>
        <a:defRPr sz="2000" kern="1200">
          <a:solidFill>
            <a:schemeClr val="bg2">
              <a:lumMod val="10000"/>
            </a:schemeClr>
          </a:solidFill>
          <a:latin typeface="Franklin Gothic Book" panose="020B0503020102020204" pitchFamily="34" charset="0"/>
          <a:ea typeface="+mn-ea"/>
          <a:cs typeface="+mn-cs"/>
        </a:defRPr>
      </a:lvl5pPr>
      <a:lvl6pPr marL="2514474"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652"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828"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006"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3"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3A5D"/>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810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76400"/>
            <a:ext cx="8229600" cy="4343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74592903"/>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Lst>
  <p:txStyles>
    <p:titleStyle>
      <a:lvl1pPr algn="l" defTabSz="914354" rtl="0" eaLnBrk="1" latinLnBrk="0" hangingPunct="1">
        <a:spcBef>
          <a:spcPct val="0"/>
        </a:spcBef>
        <a:buNone/>
        <a:defRPr sz="4400" b="1" kern="1200">
          <a:solidFill>
            <a:schemeClr val="bg1"/>
          </a:solidFill>
          <a:latin typeface="Franklin Gothic Book" panose="020B0503020102020204" pitchFamily="34" charset="0"/>
          <a:ea typeface="+mj-ea"/>
          <a:cs typeface="+mj-cs"/>
        </a:defRPr>
      </a:lvl1pPr>
    </p:titleStyle>
    <p:bodyStyle>
      <a:lvl1pPr marL="342883" indent="-342883" algn="l" defTabSz="914354" rtl="0" eaLnBrk="1" latinLnBrk="0" hangingPunct="1">
        <a:spcBef>
          <a:spcPct val="20000"/>
        </a:spcBef>
        <a:buClr>
          <a:srgbClr val="9AD3F0"/>
        </a:buClr>
        <a:buFont typeface="Arial" panose="020B0604020202020204" pitchFamily="34" charset="0"/>
        <a:buChar char="•"/>
        <a:defRPr sz="3200" kern="1200">
          <a:solidFill>
            <a:schemeClr val="bg1"/>
          </a:solidFill>
          <a:latin typeface="Franklin Gothic Book" panose="020B0503020102020204" pitchFamily="34" charset="0"/>
          <a:ea typeface="+mn-ea"/>
          <a:cs typeface="+mn-cs"/>
        </a:defRPr>
      </a:lvl1pPr>
      <a:lvl2pPr marL="742913" indent="-285737" algn="l" defTabSz="914354" rtl="0" eaLnBrk="1" latinLnBrk="0" hangingPunct="1">
        <a:spcBef>
          <a:spcPct val="20000"/>
        </a:spcBef>
        <a:buFont typeface="Arial" panose="020B0604020202020204" pitchFamily="34" charset="0"/>
        <a:buChar char="–"/>
        <a:defRPr sz="2800" kern="1200">
          <a:solidFill>
            <a:schemeClr val="bg1"/>
          </a:solidFill>
          <a:latin typeface="Franklin Gothic Book" panose="020B0503020102020204" pitchFamily="34" charset="0"/>
          <a:ea typeface="+mn-ea"/>
          <a:cs typeface="+mn-cs"/>
        </a:defRPr>
      </a:lvl2pPr>
      <a:lvl3pPr marL="1142942" indent="-228588" algn="l" defTabSz="914354" rtl="0" eaLnBrk="1" latinLnBrk="0" hangingPunct="1">
        <a:spcBef>
          <a:spcPct val="20000"/>
        </a:spcBef>
        <a:buFont typeface="Arial" panose="020B0604020202020204" pitchFamily="34" charset="0"/>
        <a:buChar char="•"/>
        <a:defRPr sz="2400" kern="1200">
          <a:solidFill>
            <a:schemeClr val="bg1"/>
          </a:solidFill>
          <a:latin typeface="Franklin Gothic Book" panose="020B0503020102020204" pitchFamily="34" charset="0"/>
          <a:ea typeface="+mn-ea"/>
          <a:cs typeface="+mn-cs"/>
        </a:defRPr>
      </a:lvl3pPr>
      <a:lvl4pPr marL="1600120" indent="-228588" algn="l" defTabSz="914354" rtl="0" eaLnBrk="1" latinLnBrk="0" hangingPunct="1">
        <a:spcBef>
          <a:spcPct val="20000"/>
        </a:spcBef>
        <a:buFont typeface="Arial" panose="020B0604020202020204" pitchFamily="34" charset="0"/>
        <a:buChar char="–"/>
        <a:defRPr sz="2000" kern="1200">
          <a:solidFill>
            <a:schemeClr val="bg1"/>
          </a:solidFill>
          <a:latin typeface="Franklin Gothic Book" panose="020B0503020102020204" pitchFamily="34" charset="0"/>
          <a:ea typeface="+mn-ea"/>
          <a:cs typeface="+mn-cs"/>
        </a:defRPr>
      </a:lvl4pPr>
      <a:lvl5pPr marL="2057297" indent="-228588" algn="l" defTabSz="914354" rtl="0" eaLnBrk="1" latinLnBrk="0" hangingPunct="1">
        <a:spcBef>
          <a:spcPct val="20000"/>
        </a:spcBef>
        <a:buFont typeface="Arial" panose="020B0604020202020204" pitchFamily="34" charset="0"/>
        <a:buChar char="»"/>
        <a:defRPr sz="2000" kern="1200">
          <a:solidFill>
            <a:schemeClr val="bg1"/>
          </a:solidFill>
          <a:latin typeface="Franklin Gothic Book" panose="020B0503020102020204" pitchFamily="34" charset="0"/>
          <a:ea typeface="+mn-ea"/>
          <a:cs typeface="+mn-cs"/>
        </a:defRPr>
      </a:lvl5pPr>
      <a:lvl6pPr marL="2514474"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652"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828"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006"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3"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5085542"/>
      </p:ext>
    </p:extLst>
  </p:cSld>
  <p:clrMap bg1="lt1" tx1="dk1" bg2="lt2" tx2="dk2" accent1="accent1" accent2="accent2" accent3="accent3" accent4="accent4" accent5="accent5" accent6="accent6" hlink="hlink" folHlink="folHlink"/>
  <p:sldLayoutIdLst>
    <p:sldLayoutId id="2147483670" r:id="rId1"/>
  </p:sldLayoutIdLst>
  <p:txStyles>
    <p:titleStyle>
      <a:lvl1pPr algn="ctr" defTabSz="914354" rtl="0" eaLnBrk="1" latinLnBrk="0" hangingPunct="1">
        <a:spcBef>
          <a:spcPct val="0"/>
        </a:spcBef>
        <a:buNone/>
        <a:defRPr sz="4400" kern="1200">
          <a:solidFill>
            <a:schemeClr val="tx1"/>
          </a:solidFill>
          <a:latin typeface="+mj-lt"/>
          <a:ea typeface="+mj-ea"/>
          <a:cs typeface="+mj-cs"/>
        </a:defRPr>
      </a:lvl1pPr>
    </p:titleStyle>
    <p:bodyStyle>
      <a:lvl1pPr marL="342883" indent="-342883" algn="l" defTabSz="914354"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13" indent="-285737" algn="l" defTabSz="914354"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942" indent="-228588" algn="l" defTabSz="914354"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120"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297"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474"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652"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828"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006"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3"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4802" y="152400"/>
            <a:ext cx="2650748" cy="1295400"/>
          </a:xfrm>
          <a:prstGeom prst="rect">
            <a:avLst/>
          </a:prstGeom>
        </p:spPr>
      </p:pic>
      <p:cxnSp>
        <p:nvCxnSpPr>
          <p:cNvPr id="8" name="Straight Connector 7"/>
          <p:cNvCxnSpPr/>
          <p:nvPr/>
        </p:nvCxnSpPr>
        <p:spPr>
          <a:xfrm>
            <a:off x="457200" y="1371600"/>
            <a:ext cx="82296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1326090"/>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Lst>
  <p:txStyles>
    <p:titleStyle>
      <a:lvl1pPr algn="ctr" defTabSz="914354" rtl="0" eaLnBrk="1" latinLnBrk="0" hangingPunct="1">
        <a:spcBef>
          <a:spcPct val="0"/>
        </a:spcBef>
        <a:buNone/>
        <a:defRPr sz="4400" kern="1200">
          <a:solidFill>
            <a:schemeClr val="tx1"/>
          </a:solidFill>
          <a:latin typeface="+mj-lt"/>
          <a:ea typeface="+mj-ea"/>
          <a:cs typeface="+mj-cs"/>
        </a:defRPr>
      </a:lvl1pPr>
    </p:titleStyle>
    <p:bodyStyle>
      <a:lvl1pPr marL="342883" indent="-342883" algn="l" defTabSz="914354"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13" indent="-285737" algn="l" defTabSz="914354"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942" indent="-228588" algn="l" defTabSz="914354"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120"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297"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474"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652"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828"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006"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3"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8.png"/><Relationship Id="rId7" Type="http://schemas.openxmlformats.org/officeDocument/2006/relationships/image" Target="../media/image20.png"/><Relationship Id="rId12" Type="http://schemas.openxmlformats.org/officeDocument/2006/relationships/image" Target="../media/image25.tiff"/><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s://www.gob.mx/imjuve" TargetMode="External"/><Relationship Id="rId11" Type="http://schemas.openxmlformats.org/officeDocument/2006/relationships/image" Target="../media/image24.tiff"/><Relationship Id="rId5" Type="http://schemas.openxmlformats.org/officeDocument/2006/relationships/image" Target="../media/image19.png"/><Relationship Id="rId10" Type="http://schemas.openxmlformats.org/officeDocument/2006/relationships/image" Target="../media/image23.png"/><Relationship Id="rId4" Type="http://schemas.microsoft.com/office/2007/relationships/hdphoto" Target="../media/hdphoto2.wdp"/><Relationship Id="rId9"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Google Shape;52;p11"/>
          <p:cNvSpPr txBox="1">
            <a:spLocks noGrp="1"/>
          </p:cNvSpPr>
          <p:nvPr>
            <p:ph type="ctrTitle"/>
          </p:nvPr>
        </p:nvSpPr>
        <p:spPr>
          <a:xfrm>
            <a:off x="490249" y="2865372"/>
            <a:ext cx="7759503" cy="1500253"/>
          </a:xfrm>
          <a:prstGeom prst="rect">
            <a:avLst/>
          </a:prstGeom>
          <a:noFill/>
          <a:ln>
            <a:noFill/>
          </a:ln>
        </p:spPr>
        <p:txBody>
          <a:bodyPr spcFirstLastPara="1" wrap="square" lIns="91425" tIns="45700" rIns="91425" bIns="45700" anchor="ctr" anchorCtr="0">
            <a:noAutofit/>
          </a:bodyPr>
          <a:lstStyle/>
          <a:p>
            <a:pPr lvl="0" algn="ctr">
              <a:buSzPct val="100000"/>
            </a:pPr>
            <a:r>
              <a:rPr lang="es-MX" sz="2400" dirty="0"/>
              <a:t>El impacto de la pandemia de COVID-19 en la deserción escolar y salud mental de niñas, niños, adolescentes y jóvenes mayas de Chiapas. Propuesta para su abordaje</a:t>
            </a:r>
            <a:br>
              <a:rPr lang="es-MX" sz="2400" dirty="0"/>
            </a:br>
            <a:br>
              <a:rPr lang="es-MX" sz="2400" dirty="0"/>
            </a:br>
            <a:br>
              <a:rPr lang="es-MX" sz="2400" dirty="0"/>
            </a:br>
            <a:r>
              <a:rPr lang="es-MX" sz="2400" dirty="0"/>
              <a:t>Fondo de las Naciones Unidas para la Infancia (Unicef) Chiapas; Ch’ieltik A. C; y el Instituto Belisario Domínguez del Senado de la República.</a:t>
            </a:r>
            <a:br>
              <a:rPr lang="es-MX" sz="2400" dirty="0"/>
            </a:br>
            <a:r>
              <a:rPr lang="en-US" sz="1800" i="1" dirty="0">
                <a:solidFill>
                  <a:srgbClr val="67B246"/>
                </a:solidFill>
              </a:rPr>
              <a:t>Isabel </a:t>
            </a:r>
            <a:r>
              <a:rPr lang="en-US" sz="1800" i="1" dirty="0" err="1">
                <a:solidFill>
                  <a:srgbClr val="67B246"/>
                </a:solidFill>
              </a:rPr>
              <a:t>vieitez</a:t>
            </a:r>
            <a:br>
              <a:rPr lang="en-US" sz="1800" i="1" dirty="0">
                <a:solidFill>
                  <a:srgbClr val="67B246"/>
                </a:solidFill>
              </a:rPr>
            </a:br>
            <a:r>
              <a:rPr lang="en-US" sz="1800" i="1" dirty="0" err="1">
                <a:solidFill>
                  <a:srgbClr val="67B246"/>
                </a:solidFill>
              </a:rPr>
              <a:t>directora</a:t>
            </a:r>
            <a:r>
              <a:rPr lang="en-US" sz="1800" i="1" dirty="0">
                <a:solidFill>
                  <a:srgbClr val="67B246"/>
                </a:solidFill>
              </a:rPr>
              <a:t> de la </a:t>
            </a:r>
            <a:r>
              <a:rPr lang="en-US" sz="1800" i="1" dirty="0" err="1">
                <a:solidFill>
                  <a:srgbClr val="67B246"/>
                </a:solidFill>
              </a:rPr>
              <a:t>oficina</a:t>
            </a:r>
            <a:r>
              <a:rPr lang="en-US" sz="1800" i="1" dirty="0">
                <a:solidFill>
                  <a:srgbClr val="67B246"/>
                </a:solidFill>
              </a:rPr>
              <a:t> del population Council </a:t>
            </a:r>
            <a:r>
              <a:rPr lang="en-US" sz="1800" i="1" dirty="0" err="1">
                <a:solidFill>
                  <a:srgbClr val="67B246"/>
                </a:solidFill>
              </a:rPr>
              <a:t>en</a:t>
            </a:r>
            <a:r>
              <a:rPr lang="en-US" sz="1800" i="1" dirty="0">
                <a:solidFill>
                  <a:srgbClr val="67B246"/>
                </a:solidFill>
              </a:rPr>
              <a:t> </a:t>
            </a:r>
            <a:r>
              <a:rPr lang="en-US" sz="1800" i="1" dirty="0" err="1">
                <a:solidFill>
                  <a:srgbClr val="67B246"/>
                </a:solidFill>
              </a:rPr>
              <a:t>méxico</a:t>
            </a:r>
            <a:endParaRPr sz="1800" dirty="0">
              <a:solidFill>
                <a:srgbClr val="67B246"/>
              </a:solidFill>
            </a:endParaRPr>
          </a:p>
        </p:txBody>
      </p:sp>
      <p:sp>
        <p:nvSpPr>
          <p:cNvPr id="53" name="Google Shape;53;p11"/>
          <p:cNvSpPr txBox="1"/>
          <p:nvPr/>
        </p:nvSpPr>
        <p:spPr>
          <a:xfrm>
            <a:off x="2474686" y="5944141"/>
            <a:ext cx="6400800" cy="502733"/>
          </a:xfrm>
          <a:prstGeom prst="rect">
            <a:avLst/>
          </a:prstGeom>
          <a:noFill/>
          <a:ln>
            <a:noFill/>
          </a:ln>
        </p:spPr>
        <p:txBody>
          <a:bodyPr spcFirstLastPara="1" wrap="square" lIns="91425" tIns="45700" rIns="91425" bIns="45700" anchor="t" anchorCtr="0">
            <a:normAutofit/>
          </a:bodyPr>
          <a:lstStyle/>
          <a:p>
            <a:pPr marL="0" marR="0" lvl="0" indent="0" algn="r" rtl="0">
              <a:spcBef>
                <a:spcPts val="0"/>
              </a:spcBef>
              <a:spcAft>
                <a:spcPts val="0"/>
              </a:spcAft>
              <a:buClr>
                <a:srgbClr val="6CC04A"/>
              </a:buClr>
              <a:buSzPts val="2500"/>
              <a:buFont typeface="Arial"/>
              <a:buNone/>
            </a:pPr>
            <a:r>
              <a:rPr lang="en-US" sz="2500" b="0" i="0" u="none" strike="noStrike" cap="none" dirty="0">
                <a:solidFill>
                  <a:schemeClr val="dk1"/>
                </a:solidFill>
                <a:latin typeface="Libre Franklin"/>
                <a:ea typeface="Libre Franklin"/>
                <a:cs typeface="Libre Franklin"/>
                <a:sym typeface="Libre Franklin"/>
              </a:rPr>
              <a:t>9 de mayo de 2022</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A9DC30-1781-2C4F-B914-07DF922B4D6D}"/>
              </a:ext>
            </a:extLst>
          </p:cNvPr>
          <p:cNvSpPr>
            <a:spLocks noGrp="1"/>
          </p:cNvSpPr>
          <p:nvPr>
            <p:ph type="title"/>
          </p:nvPr>
        </p:nvSpPr>
        <p:spPr/>
        <p:txBody>
          <a:bodyPr>
            <a:noAutofit/>
          </a:bodyPr>
          <a:lstStyle/>
          <a:p>
            <a:r>
              <a:rPr lang="es-MX" sz="2800" dirty="0"/>
              <a:t>Alta prevalencia de síntomas depresivos y ansiedad, así como consumo de sustancias y expresiones de violencia en juventudes I-AD</a:t>
            </a:r>
          </a:p>
        </p:txBody>
      </p:sp>
      <p:pic>
        <p:nvPicPr>
          <p:cNvPr id="11" name="Imagen 10">
            <a:extLst>
              <a:ext uri="{FF2B5EF4-FFF2-40B4-BE49-F238E27FC236}">
                <a16:creationId xmlns:a16="http://schemas.microsoft.com/office/drawing/2014/main" id="{2BDCA163-4A58-E84B-AB91-626992F7D4C1}"/>
              </a:ext>
            </a:extLst>
          </p:cNvPr>
          <p:cNvPicPr>
            <a:picLocks noChangeAspect="1"/>
          </p:cNvPicPr>
          <p:nvPr/>
        </p:nvPicPr>
        <p:blipFill rotWithShape="1">
          <a:blip r:embed="rId2"/>
          <a:srcRect l="26667" t="24814" r="16666" b="21852"/>
          <a:stretch/>
        </p:blipFill>
        <p:spPr>
          <a:xfrm>
            <a:off x="228600" y="1447800"/>
            <a:ext cx="5486400" cy="5101004"/>
          </a:xfrm>
          <a:prstGeom prst="rect">
            <a:avLst/>
          </a:prstGeom>
        </p:spPr>
      </p:pic>
      <p:sp>
        <p:nvSpPr>
          <p:cNvPr id="12" name="CuadroTexto 11">
            <a:extLst>
              <a:ext uri="{FF2B5EF4-FFF2-40B4-BE49-F238E27FC236}">
                <a16:creationId xmlns:a16="http://schemas.microsoft.com/office/drawing/2014/main" id="{1369653E-CBAF-2046-9D4C-58BE55902BBF}"/>
              </a:ext>
            </a:extLst>
          </p:cNvPr>
          <p:cNvSpPr txBox="1"/>
          <p:nvPr/>
        </p:nvSpPr>
        <p:spPr>
          <a:xfrm>
            <a:off x="5867400" y="1295400"/>
            <a:ext cx="3124200" cy="5262979"/>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pPr marL="285750" indent="-285750" algn="just">
              <a:buFont typeface="Arial" panose="020B0604020202020204" pitchFamily="34" charset="0"/>
              <a:buChar char="•"/>
            </a:pPr>
            <a:r>
              <a:rPr lang="es-MX" sz="1600" dirty="0"/>
              <a:t>22% de jóvenes y 20% de adolescentes I-AD con síntomas </a:t>
            </a:r>
            <a:r>
              <a:rPr lang="es-MX" sz="1600" dirty="0">
                <a:solidFill>
                  <a:schemeClr val="accent5"/>
                </a:solidFill>
              </a:rPr>
              <a:t>depresivos moderadamente severos o severos que requieren atención especializada.</a:t>
            </a:r>
          </a:p>
          <a:p>
            <a:pPr marL="285750" indent="-285750" algn="just">
              <a:buFont typeface="Arial" panose="020B0604020202020204" pitchFamily="34" charset="0"/>
              <a:buChar char="•"/>
            </a:pPr>
            <a:endParaRPr lang="es-MX" sz="1600" dirty="0"/>
          </a:p>
          <a:p>
            <a:pPr marL="285750" indent="-285750" algn="just">
              <a:buFont typeface="Arial" panose="020B0604020202020204" pitchFamily="34" charset="0"/>
              <a:buChar char="•"/>
            </a:pPr>
            <a:r>
              <a:rPr lang="es-MX" sz="1600" dirty="0"/>
              <a:t>30% de jóvenes y 28% de adolescentes I-AD </a:t>
            </a:r>
            <a:r>
              <a:rPr lang="es-MX" sz="1600" dirty="0">
                <a:solidFill>
                  <a:schemeClr val="accent5"/>
                </a:solidFill>
              </a:rPr>
              <a:t>con síntomas de ansiedad.</a:t>
            </a:r>
          </a:p>
          <a:p>
            <a:pPr marL="285750" indent="-285750" algn="just">
              <a:buFont typeface="Arial" panose="020B0604020202020204" pitchFamily="34" charset="0"/>
              <a:buChar char="•"/>
            </a:pPr>
            <a:endParaRPr lang="es-MX" sz="1600" dirty="0"/>
          </a:p>
          <a:p>
            <a:pPr marL="285750" indent="-285750" algn="just">
              <a:buFont typeface="Arial" panose="020B0604020202020204" pitchFamily="34" charset="0"/>
              <a:buChar char="•"/>
            </a:pPr>
            <a:r>
              <a:rPr lang="es-MX" sz="1600" dirty="0"/>
              <a:t>24% de adolescentes y 44% de jóvenes I-AD consumen alcohol; </a:t>
            </a:r>
            <a:r>
              <a:rPr lang="es-MX" sz="1600" dirty="0">
                <a:solidFill>
                  <a:schemeClr val="accent5"/>
                </a:solidFill>
              </a:rPr>
              <a:t>15% mencionan incremento de consumo a raíz de la pandemia.</a:t>
            </a:r>
          </a:p>
          <a:p>
            <a:pPr marL="285750" indent="-285750" algn="just">
              <a:buFont typeface="Arial" panose="020B0604020202020204" pitchFamily="34" charset="0"/>
              <a:buChar char="•"/>
            </a:pPr>
            <a:endParaRPr lang="es-MX" sz="1600" dirty="0"/>
          </a:p>
          <a:p>
            <a:pPr marL="285750" indent="-285750" algn="just">
              <a:buFont typeface="Arial" panose="020B0604020202020204" pitchFamily="34" charset="0"/>
              <a:buChar char="•"/>
            </a:pPr>
            <a:r>
              <a:rPr lang="es-MX" sz="1600" dirty="0">
                <a:solidFill>
                  <a:schemeClr val="accent5"/>
                </a:solidFill>
              </a:rPr>
              <a:t>Incremento en severidad y frecuencia todo tipo de violencia y ciberacoso</a:t>
            </a:r>
            <a:r>
              <a:rPr lang="es-MX" sz="1600" b="1" dirty="0">
                <a:solidFill>
                  <a:schemeClr val="accent5"/>
                </a:solidFill>
              </a:rPr>
              <a:t> </a:t>
            </a:r>
            <a:r>
              <a:rPr lang="es-MX" sz="1600" dirty="0"/>
              <a:t>desde el inicio de </a:t>
            </a:r>
            <a:r>
              <a:rPr lang="es-MX" sz="1600"/>
              <a:t>la pandemia.</a:t>
            </a:r>
            <a:endParaRPr lang="es-MX" sz="1600" dirty="0"/>
          </a:p>
        </p:txBody>
      </p:sp>
      <p:sp>
        <p:nvSpPr>
          <p:cNvPr id="6" name="CuadroTexto 5">
            <a:extLst>
              <a:ext uri="{FF2B5EF4-FFF2-40B4-BE49-F238E27FC236}">
                <a16:creationId xmlns:a16="http://schemas.microsoft.com/office/drawing/2014/main" id="{D2C78501-E22C-6E42-B32E-2DBA677D4253}"/>
              </a:ext>
            </a:extLst>
          </p:cNvPr>
          <p:cNvSpPr txBox="1"/>
          <p:nvPr/>
        </p:nvSpPr>
        <p:spPr>
          <a:xfrm>
            <a:off x="3456759" y="6554234"/>
            <a:ext cx="2278060" cy="307777"/>
          </a:xfrm>
          <a:prstGeom prst="rect">
            <a:avLst/>
          </a:prstGeom>
          <a:noFill/>
        </p:spPr>
        <p:txBody>
          <a:bodyPr wrap="none" rtlCol="0">
            <a:spAutoFit/>
          </a:bodyPr>
          <a:lstStyle/>
          <a:p>
            <a:r>
              <a:rPr lang="es-MX" sz="1400" i="1" dirty="0"/>
              <a:t>*Voces-19 (n=15,773) I-AD</a:t>
            </a:r>
          </a:p>
        </p:txBody>
      </p:sp>
    </p:spTree>
    <p:extLst>
      <p:ext uri="{BB962C8B-B14F-4D97-AF65-F5344CB8AC3E}">
        <p14:creationId xmlns:p14="http://schemas.microsoft.com/office/powerpoint/2010/main" val="3348708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44"/>
          <p:cNvSpPr txBox="1">
            <a:spLocks noGrp="1"/>
          </p:cNvSpPr>
          <p:nvPr>
            <p:ph type="title"/>
          </p:nvPr>
        </p:nvSpPr>
        <p:spPr>
          <a:xfrm>
            <a:off x="277286" y="762000"/>
            <a:ext cx="8229600" cy="584467"/>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003A5D"/>
              </a:buClr>
              <a:buSzPts val="3500"/>
              <a:buFont typeface="Libre Franklin Medium"/>
              <a:buNone/>
            </a:pPr>
            <a:r>
              <a:rPr lang="en-US" sz="3500" dirty="0" err="1"/>
              <a:t>Áreas</a:t>
            </a:r>
            <a:r>
              <a:rPr lang="en-US" sz="3500" dirty="0"/>
              <a:t> de </a:t>
            </a:r>
            <a:r>
              <a:rPr lang="en-US" sz="3500" dirty="0" err="1"/>
              <a:t>oportunidad</a:t>
            </a:r>
            <a:r>
              <a:rPr lang="en-US" sz="3500" dirty="0"/>
              <a:t> </a:t>
            </a:r>
            <a:endParaRPr dirty="0"/>
          </a:p>
        </p:txBody>
      </p:sp>
      <p:cxnSp>
        <p:nvCxnSpPr>
          <p:cNvPr id="389" name="Google Shape;389;p44"/>
          <p:cNvCxnSpPr/>
          <p:nvPr/>
        </p:nvCxnSpPr>
        <p:spPr>
          <a:xfrm>
            <a:off x="228600" y="838200"/>
            <a:ext cx="2057400" cy="0"/>
          </a:xfrm>
          <a:prstGeom prst="straightConnector1">
            <a:avLst/>
          </a:prstGeom>
          <a:noFill/>
          <a:ln w="12700" cap="flat" cmpd="sng">
            <a:solidFill>
              <a:schemeClr val="accent3"/>
            </a:solidFill>
            <a:prstDash val="solid"/>
            <a:round/>
            <a:headEnd type="none" w="sm" len="sm"/>
            <a:tailEnd type="none" w="sm" len="sm"/>
          </a:ln>
        </p:spPr>
      </p:cxnSp>
      <p:sp>
        <p:nvSpPr>
          <p:cNvPr id="6" name="Marcador de texto 2">
            <a:extLst>
              <a:ext uri="{FF2B5EF4-FFF2-40B4-BE49-F238E27FC236}">
                <a16:creationId xmlns:a16="http://schemas.microsoft.com/office/drawing/2014/main" id="{D91C17DF-311C-3A19-8241-043E9F99BA1C}"/>
              </a:ext>
            </a:extLst>
          </p:cNvPr>
          <p:cNvSpPr txBox="1">
            <a:spLocks/>
          </p:cNvSpPr>
          <p:nvPr/>
        </p:nvSpPr>
        <p:spPr>
          <a:xfrm>
            <a:off x="457199" y="1219200"/>
            <a:ext cx="8568267" cy="5334000"/>
          </a:xfrm>
          <a:prstGeom prst="rect">
            <a:avLst/>
          </a:prstGeom>
        </p:spPr>
        <p:txBody>
          <a:bodyPr vert="horz" lIns="91440" tIns="45720" rIns="91440" bIns="45720" rtlCol="0">
            <a:noAutofit/>
          </a:bodyPr>
          <a:lstStyle>
            <a:lvl1pPr marL="342883" indent="-342883" algn="l" defTabSz="914354" rtl="0" eaLnBrk="1" latinLnBrk="0" hangingPunct="1">
              <a:spcBef>
                <a:spcPct val="20000"/>
              </a:spcBef>
              <a:buClr>
                <a:srgbClr val="6CC04A"/>
              </a:buClr>
              <a:buFont typeface="Arial" panose="020B0604020202020204" pitchFamily="34" charset="0"/>
              <a:buChar char="•"/>
              <a:defRPr sz="3200" kern="1200">
                <a:solidFill>
                  <a:schemeClr val="bg2">
                    <a:lumMod val="10000"/>
                  </a:schemeClr>
                </a:solidFill>
                <a:latin typeface="Franklin Gothic Book" panose="020B0503020102020204" pitchFamily="34" charset="0"/>
                <a:ea typeface="+mn-ea"/>
                <a:cs typeface="+mn-cs"/>
              </a:defRPr>
            </a:lvl1pPr>
            <a:lvl2pPr marL="742913" indent="-285737" algn="l" defTabSz="914354" rtl="0" eaLnBrk="1" latinLnBrk="0" hangingPunct="1">
              <a:spcBef>
                <a:spcPct val="20000"/>
              </a:spcBef>
              <a:buFont typeface="Arial" panose="020B0604020202020204" pitchFamily="34" charset="0"/>
              <a:buChar char="–"/>
              <a:defRPr sz="2800" kern="1200">
                <a:solidFill>
                  <a:schemeClr val="bg2">
                    <a:lumMod val="10000"/>
                  </a:schemeClr>
                </a:solidFill>
                <a:latin typeface="Franklin Gothic Book" panose="020B0503020102020204" pitchFamily="34" charset="0"/>
                <a:ea typeface="+mn-ea"/>
                <a:cs typeface="+mn-cs"/>
              </a:defRPr>
            </a:lvl2pPr>
            <a:lvl3pPr marL="1142942" indent="-228588" algn="l" defTabSz="914354" rtl="0" eaLnBrk="1" latinLnBrk="0" hangingPunct="1">
              <a:spcBef>
                <a:spcPct val="20000"/>
              </a:spcBef>
              <a:buFont typeface="Arial" panose="020B0604020202020204" pitchFamily="34" charset="0"/>
              <a:buChar char="•"/>
              <a:defRPr sz="2400" kern="1200">
                <a:solidFill>
                  <a:schemeClr val="bg2">
                    <a:lumMod val="10000"/>
                  </a:schemeClr>
                </a:solidFill>
                <a:latin typeface="Franklin Gothic Book" panose="020B0503020102020204" pitchFamily="34" charset="0"/>
                <a:ea typeface="+mn-ea"/>
                <a:cs typeface="+mn-cs"/>
              </a:defRPr>
            </a:lvl3pPr>
            <a:lvl4pPr marL="1600120" indent="-228588" algn="l" defTabSz="914354" rtl="0" eaLnBrk="1" latinLnBrk="0" hangingPunct="1">
              <a:spcBef>
                <a:spcPct val="20000"/>
              </a:spcBef>
              <a:buFont typeface="Arial" panose="020B0604020202020204" pitchFamily="34" charset="0"/>
              <a:buChar char="–"/>
              <a:defRPr sz="2000" kern="1200">
                <a:solidFill>
                  <a:schemeClr val="bg2">
                    <a:lumMod val="10000"/>
                  </a:schemeClr>
                </a:solidFill>
                <a:latin typeface="Franklin Gothic Book" panose="020B0503020102020204" pitchFamily="34" charset="0"/>
                <a:ea typeface="+mn-ea"/>
                <a:cs typeface="+mn-cs"/>
              </a:defRPr>
            </a:lvl4pPr>
            <a:lvl5pPr marL="2057297" indent="-228588" algn="l" defTabSz="914354" rtl="0" eaLnBrk="1" latinLnBrk="0" hangingPunct="1">
              <a:spcBef>
                <a:spcPct val="20000"/>
              </a:spcBef>
              <a:buFont typeface="Arial" panose="020B0604020202020204" pitchFamily="34" charset="0"/>
              <a:buChar char="»"/>
              <a:defRPr sz="2000" kern="1200">
                <a:solidFill>
                  <a:schemeClr val="bg2">
                    <a:lumMod val="10000"/>
                  </a:schemeClr>
                </a:solidFill>
                <a:latin typeface="Franklin Gothic Book" panose="020B0503020102020204" pitchFamily="34" charset="0"/>
                <a:ea typeface="+mn-ea"/>
                <a:cs typeface="+mn-cs"/>
              </a:defRPr>
            </a:lvl5pPr>
            <a:lvl6pPr marL="2514474"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652"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828"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006"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algn="just">
              <a:buClr>
                <a:schemeClr val="dk1"/>
              </a:buClr>
              <a:buSzPts val="2000"/>
              <a:buFont typeface="Libre Franklin"/>
              <a:buAutoNum type="arabicPeriod"/>
            </a:pPr>
            <a:r>
              <a:rPr lang="es-ES_tradnl" sz="1600" b="1" dirty="0">
                <a:solidFill>
                  <a:schemeClr val="dk1"/>
                </a:solidFill>
              </a:rPr>
              <a:t>Implementar: </a:t>
            </a:r>
            <a:r>
              <a:rPr lang="es-ES_tradnl" sz="1600" dirty="0">
                <a:solidFill>
                  <a:schemeClr val="dk1"/>
                </a:solidFill>
              </a:rPr>
              <a:t>estrategias integrales  </a:t>
            </a:r>
            <a:r>
              <a:rPr lang="es-ES_tradnl" sz="1600" b="1" dirty="0">
                <a:solidFill>
                  <a:schemeClr val="accent5"/>
                </a:solidFill>
              </a:rPr>
              <a:t>de apoyo psicosocial y prevención de adicciones </a:t>
            </a:r>
            <a:r>
              <a:rPr lang="es-ES_tradnl" sz="1600" dirty="0">
                <a:solidFill>
                  <a:schemeClr val="dk1"/>
                </a:solidFill>
              </a:rPr>
              <a:t>para estudiantes y docentes en las escuelas</a:t>
            </a:r>
          </a:p>
          <a:p>
            <a:pPr marL="342900" algn="just">
              <a:buClr>
                <a:schemeClr val="dk1"/>
              </a:buClr>
              <a:buSzPts val="2000"/>
              <a:buFont typeface="Libre Franklin"/>
              <a:buAutoNum type="arabicPeriod"/>
            </a:pPr>
            <a:r>
              <a:rPr lang="es-ES_tradnl" sz="1600" b="1" dirty="0">
                <a:solidFill>
                  <a:schemeClr val="dk1"/>
                </a:solidFill>
              </a:rPr>
              <a:t>Identificar: </a:t>
            </a:r>
            <a:r>
              <a:rPr lang="es-ES_tradnl" sz="1600" dirty="0">
                <a:solidFill>
                  <a:schemeClr val="dk1"/>
                </a:solidFill>
              </a:rPr>
              <a:t>utilizar </a:t>
            </a:r>
            <a:r>
              <a:rPr lang="es-ES_tradnl" sz="1600" b="1" dirty="0">
                <a:solidFill>
                  <a:schemeClr val="accent5"/>
                </a:solidFill>
              </a:rPr>
              <a:t>pruebas de tamizaje psicológico, de violencia y de adicciones </a:t>
            </a:r>
            <a:r>
              <a:rPr lang="es-ES_tradnl" sz="1600" dirty="0">
                <a:solidFill>
                  <a:schemeClr val="dk1"/>
                </a:solidFill>
              </a:rPr>
              <a:t>para la identificación y referencia oportunas en las escuelas </a:t>
            </a:r>
          </a:p>
          <a:p>
            <a:pPr marL="342900" algn="just">
              <a:buClr>
                <a:schemeClr val="dk1"/>
              </a:buClr>
              <a:buSzPts val="2000"/>
              <a:buFont typeface="Libre Franklin"/>
              <a:buAutoNum type="arabicPeriod"/>
            </a:pPr>
            <a:r>
              <a:rPr lang="es-ES_tradnl" sz="1600" b="1" dirty="0">
                <a:solidFill>
                  <a:schemeClr val="dk1"/>
                </a:solidFill>
              </a:rPr>
              <a:t>Ampliación: </a:t>
            </a:r>
            <a:r>
              <a:rPr lang="es-ES_tradnl" sz="1600" dirty="0">
                <a:solidFill>
                  <a:schemeClr val="dk1"/>
                </a:solidFill>
              </a:rPr>
              <a:t>ampliar y diversificar los mecanismos de comunicación </a:t>
            </a:r>
            <a:r>
              <a:rPr lang="es-ES_tradnl" sz="1600" b="1" dirty="0">
                <a:solidFill>
                  <a:schemeClr val="accent5"/>
                </a:solidFill>
              </a:rPr>
              <a:t>con enfoque cultural sobre la importancia de la salud mental y los servicios de atención</a:t>
            </a:r>
            <a:r>
              <a:rPr lang="es-ES_tradnl" sz="1600" dirty="0">
                <a:solidFill>
                  <a:schemeClr val="dk1"/>
                </a:solidFill>
              </a:rPr>
              <a:t>, sobre todo en la prevención del suicidio </a:t>
            </a:r>
          </a:p>
          <a:p>
            <a:pPr marL="342900" algn="just">
              <a:buClr>
                <a:schemeClr val="dk1"/>
              </a:buClr>
              <a:buSzPts val="2000"/>
              <a:buFont typeface="Libre Franklin"/>
              <a:buAutoNum type="arabicPeriod"/>
            </a:pPr>
            <a:r>
              <a:rPr lang="es-ES_tradnl" sz="1600" b="1" dirty="0">
                <a:solidFill>
                  <a:schemeClr val="tx1"/>
                </a:solidFill>
              </a:rPr>
              <a:t>Fortalecimiento:</a:t>
            </a:r>
            <a:r>
              <a:rPr lang="es-ES_tradnl" sz="1600" b="1" dirty="0">
                <a:solidFill>
                  <a:schemeClr val="accent5"/>
                </a:solidFill>
              </a:rPr>
              <a:t> </a:t>
            </a:r>
            <a:r>
              <a:rPr lang="es-ES_tradnl" sz="1600" dirty="0">
                <a:solidFill>
                  <a:schemeClr val="tx1"/>
                </a:solidFill>
              </a:rPr>
              <a:t>de alianzas con </a:t>
            </a:r>
            <a:r>
              <a:rPr lang="es-ES_tradnl" sz="1600" dirty="0" err="1">
                <a:solidFill>
                  <a:schemeClr val="tx1"/>
                </a:solidFill>
              </a:rPr>
              <a:t>OSCs</a:t>
            </a:r>
            <a:r>
              <a:rPr lang="es-ES_tradnl" sz="1600" dirty="0">
                <a:solidFill>
                  <a:schemeClr val="tx1"/>
                </a:solidFill>
              </a:rPr>
              <a:t> y Gobierno para </a:t>
            </a:r>
            <a:r>
              <a:rPr lang="es-ES_tradnl" sz="1600" b="1" dirty="0">
                <a:solidFill>
                  <a:schemeClr val="accent5"/>
                </a:solidFill>
              </a:rPr>
              <a:t>ampliar el acceso a tratamiento psicológico gratuito y de calidad</a:t>
            </a:r>
            <a:r>
              <a:rPr lang="es-ES_tradnl" sz="1600" dirty="0">
                <a:solidFill>
                  <a:schemeClr val="tx1"/>
                </a:solidFill>
              </a:rPr>
              <a:t>, a través de múltiples canales y con enfoque de derechos humanos e intercultural, en las comunidades </a:t>
            </a:r>
          </a:p>
          <a:p>
            <a:pPr marL="342900" algn="just">
              <a:buClr>
                <a:schemeClr val="dk1"/>
              </a:buClr>
              <a:buSzPts val="2000"/>
              <a:buFont typeface="Libre Franklin"/>
              <a:buAutoNum type="arabicPeriod"/>
            </a:pPr>
            <a:r>
              <a:rPr lang="es-ES_tradnl" sz="1600" b="1" dirty="0"/>
              <a:t>Aprovechamiento:</a:t>
            </a:r>
            <a:r>
              <a:rPr lang="es-ES_tradnl" sz="1600" dirty="0"/>
              <a:t> las </a:t>
            </a:r>
            <a:r>
              <a:rPr lang="es-ES_tradnl" sz="1600" b="1" dirty="0">
                <a:solidFill>
                  <a:schemeClr val="accent5"/>
                </a:solidFill>
              </a:rPr>
              <a:t>estrategias implementadas en las comunidades y a nivel estatal y federal </a:t>
            </a:r>
            <a:r>
              <a:rPr lang="es-ES_tradnl" sz="1600" dirty="0"/>
              <a:t>para fortalecer el bienestar psicosocial en las comunidades (ej., grupos de apoyo en </a:t>
            </a:r>
            <a:r>
              <a:rPr lang="es-ES_tradnl" sz="1600" dirty="0" err="1"/>
              <a:t>Whatsapp</a:t>
            </a:r>
            <a:r>
              <a:rPr lang="es-ES_tradnl" sz="1600" dirty="0"/>
              <a:t>, convivencia comunitaria, atención por pares) </a:t>
            </a:r>
            <a:endParaRPr lang="es-ES_tradnl" sz="1600" dirty="0">
              <a:solidFill>
                <a:schemeClr val="dk1"/>
              </a:solidFill>
            </a:endParaRPr>
          </a:p>
          <a:p>
            <a:pPr marL="342900" algn="just">
              <a:spcBef>
                <a:spcPts val="0"/>
              </a:spcBef>
              <a:buClr>
                <a:schemeClr val="dk1"/>
              </a:buClr>
              <a:buSzPts val="2000"/>
              <a:buFont typeface="Libre Franklin"/>
              <a:buAutoNum type="arabicPeriod"/>
            </a:pPr>
            <a:r>
              <a:rPr lang="es-ES_tradnl" sz="1600" b="1" dirty="0">
                <a:solidFill>
                  <a:schemeClr val="dk1"/>
                </a:solidFill>
              </a:rPr>
              <a:t>Diseño:</a:t>
            </a:r>
            <a:r>
              <a:rPr lang="es-ES_tradnl" sz="1600" dirty="0">
                <a:solidFill>
                  <a:schemeClr val="dk1"/>
                </a:solidFill>
              </a:rPr>
              <a:t> participativo de las estrategias y los </a:t>
            </a:r>
            <a:r>
              <a:rPr lang="es-ES_tradnl" sz="1600" b="1" dirty="0">
                <a:solidFill>
                  <a:schemeClr val="accent5"/>
                </a:solidFill>
              </a:rPr>
              <a:t>recursos de diseminación sobre la salud mental </a:t>
            </a:r>
            <a:r>
              <a:rPr lang="es-ES_tradnl" sz="1600" dirty="0">
                <a:solidFill>
                  <a:schemeClr val="dk1"/>
                </a:solidFill>
              </a:rPr>
              <a:t>desde la perspectiva y necesidades de las juventudes</a:t>
            </a:r>
          </a:p>
          <a:p>
            <a:pPr marL="342900" algn="just">
              <a:spcBef>
                <a:spcPts val="0"/>
              </a:spcBef>
              <a:buClr>
                <a:schemeClr val="dk1"/>
              </a:buClr>
              <a:buSzPts val="2000"/>
              <a:buFont typeface="Libre Franklin"/>
              <a:buAutoNum type="arabicPeriod"/>
            </a:pPr>
            <a:r>
              <a:rPr lang="es-ES_tradnl" sz="1600" b="1" dirty="0">
                <a:solidFill>
                  <a:schemeClr val="dk1"/>
                </a:solidFill>
              </a:rPr>
              <a:t>Incrementar:</a:t>
            </a:r>
            <a:r>
              <a:rPr lang="es-ES_tradnl" sz="1600" dirty="0">
                <a:solidFill>
                  <a:schemeClr val="dk1"/>
                </a:solidFill>
              </a:rPr>
              <a:t> los esfuerzos de difusión sobre </a:t>
            </a:r>
            <a:r>
              <a:rPr lang="es-ES_tradnl" sz="1600" b="1" dirty="0">
                <a:solidFill>
                  <a:schemeClr val="accent5"/>
                </a:solidFill>
              </a:rPr>
              <a:t>mecanismos seguros, </a:t>
            </a:r>
            <a:r>
              <a:rPr lang="es-ES_tradnl" sz="1600" b="1" dirty="0" err="1">
                <a:solidFill>
                  <a:schemeClr val="accent5"/>
                </a:solidFill>
              </a:rPr>
              <a:t>grauitos</a:t>
            </a:r>
            <a:r>
              <a:rPr lang="es-ES_tradnl" sz="1600" b="1" dirty="0">
                <a:solidFill>
                  <a:schemeClr val="accent5"/>
                </a:solidFill>
              </a:rPr>
              <a:t>, accesibles y confidenciales </a:t>
            </a:r>
            <a:r>
              <a:rPr lang="es-ES_tradnl" sz="1600" dirty="0">
                <a:solidFill>
                  <a:schemeClr val="dk1"/>
                </a:solidFill>
              </a:rPr>
              <a:t>para reportar actos de violencia (incluyendo información sobre la Ley Olimpia)</a:t>
            </a:r>
          </a:p>
          <a:p>
            <a:pPr marL="342900" algn="just">
              <a:spcBef>
                <a:spcPts val="0"/>
              </a:spcBef>
              <a:buClr>
                <a:schemeClr val="dk1"/>
              </a:buClr>
              <a:buSzPts val="2000"/>
              <a:buFont typeface="Libre Franklin"/>
              <a:buAutoNum type="arabicPeriod"/>
            </a:pPr>
            <a:r>
              <a:rPr lang="es-ES_tradnl" sz="1600" b="1" dirty="0">
                <a:solidFill>
                  <a:schemeClr val="dk1"/>
                </a:solidFill>
              </a:rPr>
              <a:t>Implementar:</a:t>
            </a:r>
            <a:r>
              <a:rPr lang="es-ES_tradnl" sz="1600" dirty="0">
                <a:solidFill>
                  <a:schemeClr val="dk1"/>
                </a:solidFill>
              </a:rPr>
              <a:t> </a:t>
            </a:r>
            <a:r>
              <a:rPr lang="es-ES_tradnl" sz="1600" b="1" dirty="0">
                <a:solidFill>
                  <a:schemeClr val="accent5"/>
                </a:solidFill>
              </a:rPr>
              <a:t>estrategias multisectoriales </a:t>
            </a:r>
            <a:r>
              <a:rPr lang="es-ES_tradnl" sz="1600" dirty="0">
                <a:solidFill>
                  <a:schemeClr val="dk1"/>
                </a:solidFill>
              </a:rPr>
              <a:t>para el fortalecimiento de la </a:t>
            </a:r>
            <a:r>
              <a:rPr lang="es-ES_tradnl" sz="1600" dirty="0" err="1">
                <a:solidFill>
                  <a:schemeClr val="dk1"/>
                </a:solidFill>
              </a:rPr>
              <a:t>cohesion</a:t>
            </a:r>
            <a:r>
              <a:rPr lang="es-ES_tradnl" sz="1600" dirty="0">
                <a:solidFill>
                  <a:schemeClr val="dk1"/>
                </a:solidFill>
              </a:rPr>
              <a:t> comunitaria y el bienestar social </a:t>
            </a:r>
            <a:endParaRPr lang="es-ES_tradnl" sz="1600" dirty="0"/>
          </a:p>
          <a:p>
            <a:pPr marL="342900" algn="just">
              <a:spcBef>
                <a:spcPts val="0"/>
              </a:spcBef>
              <a:buClr>
                <a:schemeClr val="dk1"/>
              </a:buClr>
              <a:buSzPts val="2000"/>
              <a:buFont typeface="Libre Franklin"/>
              <a:buAutoNum type="arabicPeriod"/>
            </a:pPr>
            <a:r>
              <a:rPr lang="es-ES_tradnl" sz="1600" b="1" dirty="0">
                <a:solidFill>
                  <a:schemeClr val="tx1"/>
                </a:solidFill>
              </a:rPr>
              <a:t>Fortalecer: </a:t>
            </a:r>
            <a:r>
              <a:rPr lang="es-ES_tradnl" sz="1600" b="1" dirty="0">
                <a:solidFill>
                  <a:schemeClr val="accent5"/>
                </a:solidFill>
              </a:rPr>
              <a:t>programas de prevención de adicciones y prevención del delito </a:t>
            </a:r>
            <a:r>
              <a:rPr lang="es-ES_tradnl" sz="1600" dirty="0">
                <a:solidFill>
                  <a:schemeClr val="tx1"/>
                </a:solidFill>
              </a:rPr>
              <a:t>en las comunidades </a:t>
            </a:r>
            <a:endParaRPr lang="es-ES_tradnl" sz="1600" b="1" dirty="0">
              <a:solidFill>
                <a:schemeClr val="tx1"/>
              </a:solidFill>
            </a:endParaRPr>
          </a:p>
          <a:p>
            <a:pPr marL="342900" algn="just">
              <a:spcBef>
                <a:spcPts val="0"/>
              </a:spcBef>
              <a:buClr>
                <a:schemeClr val="dk1"/>
              </a:buClr>
              <a:buSzPts val="2000"/>
              <a:buFont typeface="Libre Franklin"/>
              <a:buAutoNum type="arabicPeriod"/>
            </a:pPr>
            <a:r>
              <a:rPr lang="es-ES_tradnl" sz="1600" b="1" dirty="0">
                <a:solidFill>
                  <a:schemeClr val="tx1"/>
                </a:solidFill>
              </a:rPr>
              <a:t>Diseñar e implementar:</a:t>
            </a:r>
            <a:r>
              <a:rPr lang="es-ES_tradnl" sz="1600" dirty="0">
                <a:solidFill>
                  <a:schemeClr val="tx1"/>
                </a:solidFill>
              </a:rPr>
              <a:t> mecanismos de </a:t>
            </a:r>
            <a:r>
              <a:rPr lang="es-ES_tradnl" sz="1600" b="1" dirty="0">
                <a:solidFill>
                  <a:schemeClr val="accent5"/>
                </a:solidFill>
              </a:rPr>
              <a:t>monitoreo y evaluación </a:t>
            </a:r>
            <a:r>
              <a:rPr lang="es-ES_tradnl" sz="1600" dirty="0">
                <a:solidFill>
                  <a:schemeClr val="tx1"/>
                </a:solidFill>
              </a:rPr>
              <a:t>de las distintas acciones</a:t>
            </a:r>
          </a:p>
          <a:p>
            <a:pPr marL="17" indent="0" algn="just">
              <a:spcBef>
                <a:spcPts val="0"/>
              </a:spcBef>
              <a:buClr>
                <a:schemeClr val="dk1"/>
              </a:buClr>
              <a:buSzPts val="2000"/>
              <a:buNone/>
            </a:pPr>
            <a:endParaRPr lang="es-ES_tradnl" sz="1600" dirty="0">
              <a:solidFill>
                <a:schemeClr val="tx1"/>
              </a:solidFill>
            </a:endParaRPr>
          </a:p>
          <a:p>
            <a:pPr algn="just"/>
            <a:endParaRPr lang="es-ES_tradnl"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4">
            <a:extLst>
              <a:ext uri="{FF2B5EF4-FFF2-40B4-BE49-F238E27FC236}">
                <a16:creationId xmlns:a16="http://schemas.microsoft.com/office/drawing/2014/main" id="{D44B952E-743C-C54D-A770-2DD93B81BAF6}"/>
              </a:ext>
            </a:extLst>
          </p:cNvPr>
          <p:cNvSpPr/>
          <p:nvPr/>
        </p:nvSpPr>
        <p:spPr>
          <a:xfrm>
            <a:off x="773723" y="1997958"/>
            <a:ext cx="7617656" cy="35861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Rectángulo 14">
            <a:extLst>
              <a:ext uri="{FF2B5EF4-FFF2-40B4-BE49-F238E27FC236}">
                <a16:creationId xmlns:a16="http://schemas.microsoft.com/office/drawing/2014/main" id="{F5B69F8F-08CF-4492-8418-21E6B14C18F3}"/>
              </a:ext>
            </a:extLst>
          </p:cNvPr>
          <p:cNvSpPr/>
          <p:nvPr/>
        </p:nvSpPr>
        <p:spPr>
          <a:xfrm>
            <a:off x="10551" y="5337570"/>
            <a:ext cx="9144000" cy="6631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14" name="Imagen 13" descr="Resultado de imagen para population council mexico">
            <a:extLst>
              <a:ext uri="{FF2B5EF4-FFF2-40B4-BE49-F238E27FC236}">
                <a16:creationId xmlns:a16="http://schemas.microsoft.com/office/drawing/2014/main" id="{485DB805-8E28-4B4C-8DB8-2DCCE7DB15E0}"/>
              </a:ext>
            </a:extLst>
          </p:cNvPr>
          <p:cNvPicPr>
            <a:picLocks noChangeAspect="1"/>
          </p:cNvPicPr>
          <p:nvPr/>
        </p:nvPicPr>
        <p:blipFill>
          <a:blip r:embed="rId3" cstate="print">
            <a:biLevel thresh="50000"/>
            <a:extLst>
              <a:ext uri="{BEBA8EAE-BF5A-486C-A8C5-ECC9F3942E4B}">
                <a14:imgProps xmlns:a14="http://schemas.microsoft.com/office/drawing/2010/main">
                  <a14:imgLayer r:embed="rId4">
                    <a14:imgEffect>
                      <a14:colorTemperature colorTemp="15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768548" y="1070673"/>
            <a:ext cx="1906200" cy="637351"/>
          </a:xfrm>
          <a:prstGeom prst="rect">
            <a:avLst/>
          </a:prstGeom>
          <a:noFill/>
          <a:ln>
            <a:noFill/>
          </a:ln>
        </p:spPr>
      </p:pic>
      <p:pic>
        <p:nvPicPr>
          <p:cNvPr id="12" name="Imagen 11" descr="Imagen que contiene Interfaz de usuario gráfica&#10;&#10;Descripción generada automáticamente">
            <a:extLst>
              <a:ext uri="{FF2B5EF4-FFF2-40B4-BE49-F238E27FC236}">
                <a16:creationId xmlns:a16="http://schemas.microsoft.com/office/drawing/2014/main" id="{55B3BCF2-CB31-418E-83E9-71BEBD620573}"/>
              </a:ext>
            </a:extLst>
          </p:cNvPr>
          <p:cNvPicPr>
            <a:picLocks noChangeAspect="1"/>
          </p:cNvPicPr>
          <p:nvPr/>
        </p:nvPicPr>
        <p:blipFill>
          <a:blip r:embed="rId5"/>
          <a:stretch>
            <a:fillRect/>
          </a:stretch>
        </p:blipFill>
        <p:spPr>
          <a:xfrm>
            <a:off x="908410" y="2783503"/>
            <a:ext cx="7327178" cy="3033209"/>
          </a:xfrm>
          <a:prstGeom prst="rect">
            <a:avLst/>
          </a:prstGeom>
        </p:spPr>
      </p:pic>
      <p:pic>
        <p:nvPicPr>
          <p:cNvPr id="10" name="Imagen 9" descr="Logotipo, nombre de la empresa&#10;&#10;Descripción generada automáticamente">
            <a:hlinkClick r:id="rId6"/>
            <a:extLst>
              <a:ext uri="{FF2B5EF4-FFF2-40B4-BE49-F238E27FC236}">
                <a16:creationId xmlns:a16="http://schemas.microsoft.com/office/drawing/2014/main" id="{97BD6643-C7FC-494E-A38C-A10D5980C33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7902" t="16477" r="7771" b="17235"/>
          <a:stretch/>
        </p:blipFill>
        <p:spPr>
          <a:xfrm>
            <a:off x="1403028" y="2016534"/>
            <a:ext cx="1336142" cy="766970"/>
          </a:xfrm>
          <a:prstGeom prst="rect">
            <a:avLst/>
          </a:prstGeom>
        </p:spPr>
      </p:pic>
      <p:pic>
        <p:nvPicPr>
          <p:cNvPr id="3" name="Picture 2">
            <a:extLst>
              <a:ext uri="{FF2B5EF4-FFF2-40B4-BE49-F238E27FC236}">
                <a16:creationId xmlns:a16="http://schemas.microsoft.com/office/drawing/2014/main" id="{3905A3DF-E55D-024E-82C8-E02BC043313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120756" y="2208976"/>
            <a:ext cx="2923590" cy="552815"/>
          </a:xfrm>
          <a:prstGeom prst="rect">
            <a:avLst/>
          </a:prstGeom>
        </p:spPr>
      </p:pic>
      <p:pic>
        <p:nvPicPr>
          <p:cNvPr id="5" name="Picture 4">
            <a:extLst>
              <a:ext uri="{FF2B5EF4-FFF2-40B4-BE49-F238E27FC236}">
                <a16:creationId xmlns:a16="http://schemas.microsoft.com/office/drawing/2014/main" id="{E4BF8B00-E2C6-D24A-89ED-C1577342589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565236" y="2267559"/>
            <a:ext cx="914204" cy="414869"/>
          </a:xfrm>
          <a:prstGeom prst="rect">
            <a:avLst/>
          </a:prstGeom>
        </p:spPr>
      </p:pic>
      <p:pic>
        <p:nvPicPr>
          <p:cNvPr id="17" name="Picture 4" descr="Text&#10;&#10;Description automatically generated with medium confidence">
            <a:extLst>
              <a:ext uri="{FF2B5EF4-FFF2-40B4-BE49-F238E27FC236}">
                <a16:creationId xmlns:a16="http://schemas.microsoft.com/office/drawing/2014/main" id="{B186B066-3C3B-B449-9BCF-467D41D689A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66800" y="6085318"/>
            <a:ext cx="1672370" cy="568606"/>
          </a:xfrm>
          <a:prstGeom prst="rect">
            <a:avLst/>
          </a:prstGeom>
        </p:spPr>
      </p:pic>
      <p:pic>
        <p:nvPicPr>
          <p:cNvPr id="6" name="Imagen 5">
            <a:extLst>
              <a:ext uri="{FF2B5EF4-FFF2-40B4-BE49-F238E27FC236}">
                <a16:creationId xmlns:a16="http://schemas.microsoft.com/office/drawing/2014/main" id="{C781A928-508F-E141-996A-433C341490D3}"/>
              </a:ext>
            </a:extLst>
          </p:cNvPr>
          <p:cNvPicPr>
            <a:picLocks noChangeAspect="1"/>
          </p:cNvPicPr>
          <p:nvPr/>
        </p:nvPicPr>
        <p:blipFill>
          <a:blip r:embed="rId11"/>
          <a:stretch>
            <a:fillRect/>
          </a:stretch>
        </p:blipFill>
        <p:spPr>
          <a:xfrm>
            <a:off x="3198003" y="5898676"/>
            <a:ext cx="958651" cy="839139"/>
          </a:xfrm>
          <a:prstGeom prst="rect">
            <a:avLst/>
          </a:prstGeom>
          <a:solidFill>
            <a:schemeClr val="accent2"/>
          </a:solidFill>
        </p:spPr>
      </p:pic>
      <p:pic>
        <p:nvPicPr>
          <p:cNvPr id="7" name="Imagen 6">
            <a:extLst>
              <a:ext uri="{FF2B5EF4-FFF2-40B4-BE49-F238E27FC236}">
                <a16:creationId xmlns:a16="http://schemas.microsoft.com/office/drawing/2014/main" id="{E76D722A-C784-384D-9958-7361E4E5EE93}"/>
              </a:ext>
            </a:extLst>
          </p:cNvPr>
          <p:cNvPicPr>
            <a:picLocks noChangeAspect="1"/>
          </p:cNvPicPr>
          <p:nvPr/>
        </p:nvPicPr>
        <p:blipFill>
          <a:blip r:embed="rId12"/>
          <a:stretch>
            <a:fillRect/>
          </a:stretch>
        </p:blipFill>
        <p:spPr>
          <a:xfrm>
            <a:off x="4591260" y="6042772"/>
            <a:ext cx="1811062" cy="653697"/>
          </a:xfrm>
          <a:prstGeom prst="rect">
            <a:avLst/>
          </a:prstGeom>
        </p:spPr>
      </p:pic>
      <p:pic>
        <p:nvPicPr>
          <p:cNvPr id="18" name="Google Shape;361;p41">
            <a:extLst>
              <a:ext uri="{FF2B5EF4-FFF2-40B4-BE49-F238E27FC236}">
                <a16:creationId xmlns:a16="http://schemas.microsoft.com/office/drawing/2014/main" id="{6582F189-F4D9-4443-94C8-CF459F549090}"/>
              </a:ext>
            </a:extLst>
          </p:cNvPr>
          <p:cNvPicPr preferRelativeResize="0"/>
          <p:nvPr/>
        </p:nvPicPr>
        <p:blipFill rotWithShape="1">
          <a:blip r:embed="rId13">
            <a:alphaModFix/>
          </a:blip>
          <a:srcRect l="15428" t="28859" r="19002" b="33705"/>
          <a:stretch/>
        </p:blipFill>
        <p:spPr>
          <a:xfrm>
            <a:off x="6934199" y="6085317"/>
            <a:ext cx="1483305" cy="639293"/>
          </a:xfrm>
          <a:prstGeom prst="rect">
            <a:avLst/>
          </a:prstGeom>
          <a:noFill/>
          <a:ln>
            <a:noFill/>
          </a:ln>
        </p:spPr>
      </p:pic>
    </p:spTree>
    <p:extLst>
      <p:ext uri="{BB962C8B-B14F-4D97-AF65-F5344CB8AC3E}">
        <p14:creationId xmlns:p14="http://schemas.microsoft.com/office/powerpoint/2010/main" val="2868776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28600" y="1066800"/>
            <a:ext cx="5486400" cy="914398"/>
          </a:xfrm>
          <a:prstGeom prst="rect">
            <a:avLst/>
          </a:prstGeom>
        </p:spPr>
        <p:txBody>
          <a:bodyPr vert="horz" lIns="91440" tIns="45720" rIns="91440" bIns="45720" rtlCol="0" anchor="ctr">
            <a:noAutofit/>
          </a:bodyPr>
          <a:lstStyle>
            <a:lvl1pPr algn="l" defTabSz="914354" rtl="0" eaLnBrk="1" latinLnBrk="0" hangingPunct="1">
              <a:spcBef>
                <a:spcPct val="0"/>
              </a:spcBef>
              <a:buNone/>
              <a:defRPr sz="4400" b="0" kern="1200">
                <a:solidFill>
                  <a:srgbClr val="003A5D"/>
                </a:solidFill>
                <a:latin typeface="+mj-lt"/>
                <a:ea typeface="+mj-ea"/>
                <a:cs typeface="+mj-cs"/>
              </a:defRPr>
            </a:lvl1pPr>
          </a:lstStyle>
          <a:p>
            <a:pPr algn="ctr"/>
            <a:r>
              <a:rPr lang="es-ES_tradnl" sz="4600" dirty="0"/>
              <a:t>AGRADECIMIENTOS</a:t>
            </a:r>
          </a:p>
        </p:txBody>
      </p:sp>
      <p:sp>
        <p:nvSpPr>
          <p:cNvPr id="3" name="Content Placeholder 2">
            <a:extLst>
              <a:ext uri="{FF2B5EF4-FFF2-40B4-BE49-F238E27FC236}">
                <a16:creationId xmlns:a16="http://schemas.microsoft.com/office/drawing/2014/main" id="{AAA2B281-E3D8-BF47-8CD4-3EC2136E9341}"/>
              </a:ext>
            </a:extLst>
          </p:cNvPr>
          <p:cNvSpPr>
            <a:spLocks noGrp="1"/>
          </p:cNvSpPr>
          <p:nvPr>
            <p:ph idx="1"/>
          </p:nvPr>
        </p:nvSpPr>
        <p:spPr>
          <a:xfrm>
            <a:off x="457200" y="2286000"/>
            <a:ext cx="4343400" cy="3886200"/>
          </a:xfrm>
        </p:spPr>
        <p:txBody>
          <a:bodyPr>
            <a:normAutofit fontScale="85000" lnSpcReduction="20000"/>
          </a:bodyPr>
          <a:lstStyle/>
          <a:p>
            <a:r>
              <a:rPr lang="en-MX" sz="1800"/>
              <a:t>Fundación Kellogg</a:t>
            </a:r>
            <a:endParaRPr lang="es-ES" sz="1800" dirty="0"/>
          </a:p>
          <a:p>
            <a:r>
              <a:rPr lang="es-ES" sz="1800" dirty="0" err="1"/>
              <a:t>Suhayla</a:t>
            </a:r>
            <a:r>
              <a:rPr lang="es-ES" sz="1800" dirty="0"/>
              <a:t> </a:t>
            </a:r>
            <a:r>
              <a:rPr lang="es-ES" sz="1800" dirty="0" err="1"/>
              <a:t>Barbaz</a:t>
            </a:r>
            <a:r>
              <a:rPr lang="es-ES" sz="1800" dirty="0"/>
              <a:t>, CCIS</a:t>
            </a:r>
            <a:endParaRPr lang="en-MX" sz="1800"/>
          </a:p>
          <a:p>
            <a:r>
              <a:rPr lang="en-MX" sz="1800"/>
              <a:t>Ligia del Carmen Vera Gamboa, UADY</a:t>
            </a:r>
          </a:p>
          <a:p>
            <a:r>
              <a:rPr lang="en-MX" sz="1800"/>
              <a:t>Margarita Zarco Salgado, UADY</a:t>
            </a:r>
          </a:p>
          <a:p>
            <a:r>
              <a:rPr lang="en-MX" sz="1800"/>
              <a:t>Miguel Guemez Pineda, UADY</a:t>
            </a:r>
          </a:p>
          <a:p>
            <a:r>
              <a:rPr lang="en-MX" sz="1800"/>
              <a:t>Dra. Gloria de los Ángeles Uicab Pool, UADY </a:t>
            </a:r>
          </a:p>
          <a:p>
            <a:r>
              <a:rPr lang="en-MX" sz="1800"/>
              <a:t>Mentoras del equipo Abriendo Futuros </a:t>
            </a:r>
            <a:endParaRPr lang="es-ES" sz="1800" dirty="0"/>
          </a:p>
          <a:p>
            <a:r>
              <a:rPr lang="en-MX" sz="1800"/>
              <a:t>María Teresa Miyar, Kookay A.C.</a:t>
            </a:r>
          </a:p>
          <a:p>
            <a:r>
              <a:rPr lang="en-MX" sz="1800"/>
              <a:t>Alejandra Acosta y Manuel Rabasa, Educe A.C.</a:t>
            </a:r>
          </a:p>
          <a:p>
            <a:r>
              <a:rPr lang="en-MX" sz="1800"/>
              <a:t>Vanessa Gamboa, Ko`oxtani A.C. </a:t>
            </a:r>
          </a:p>
          <a:p>
            <a:r>
              <a:rPr lang="en-MX" sz="1800"/>
              <a:t>Angel Lendechy, Agencias de Desarrollo Humano Local </a:t>
            </a:r>
          </a:p>
          <a:p>
            <a:r>
              <a:rPr lang="en-MX" sz="1800"/>
              <a:t>Servivios Humanitarios en Salud Sexual y Reproductiva A.C. </a:t>
            </a:r>
          </a:p>
          <a:p>
            <a:r>
              <a:rPr lang="en-MX" sz="1800"/>
              <a:t>Teresa Tello, GT Consultores </a:t>
            </a:r>
          </a:p>
          <a:p>
            <a:r>
              <a:rPr lang="en-MX" sz="1800"/>
              <a:t>Xavier Moya e Irene Cauich, PNUD </a:t>
            </a:r>
          </a:p>
          <a:p>
            <a:endParaRPr lang="en-MX" sz="1800"/>
          </a:p>
          <a:p>
            <a:pPr marL="0" indent="0">
              <a:buNone/>
            </a:pPr>
            <a:endParaRPr lang="en-MX" sz="1800" dirty="0"/>
          </a:p>
        </p:txBody>
      </p:sp>
      <p:sp>
        <p:nvSpPr>
          <p:cNvPr id="4" name="Content Placeholder 2">
            <a:extLst>
              <a:ext uri="{FF2B5EF4-FFF2-40B4-BE49-F238E27FC236}">
                <a16:creationId xmlns:a16="http://schemas.microsoft.com/office/drawing/2014/main" id="{0811FB3F-1FC8-4048-8F58-4919BA2670B5}"/>
              </a:ext>
            </a:extLst>
          </p:cNvPr>
          <p:cNvSpPr txBox="1">
            <a:spLocks/>
          </p:cNvSpPr>
          <p:nvPr/>
        </p:nvSpPr>
        <p:spPr>
          <a:xfrm>
            <a:off x="4800600" y="2286000"/>
            <a:ext cx="3886200" cy="3886200"/>
          </a:xfrm>
          <a:prstGeom prst="rect">
            <a:avLst/>
          </a:prstGeom>
        </p:spPr>
        <p:txBody>
          <a:bodyPr vert="horz" lIns="91440" tIns="45720" rIns="91440" bIns="45720" rtlCol="0">
            <a:normAutofit fontScale="62500" lnSpcReduction="20000"/>
          </a:bodyPr>
          <a:lstStyle>
            <a:lvl1pPr marL="342883" indent="-342883" algn="l" defTabSz="914354" rtl="0" eaLnBrk="1" latinLnBrk="0" hangingPunct="1">
              <a:spcBef>
                <a:spcPct val="20000"/>
              </a:spcBef>
              <a:buClr>
                <a:srgbClr val="6CC04A"/>
              </a:buClr>
              <a:buFont typeface="Arial" panose="020B0604020202020204" pitchFamily="34" charset="0"/>
              <a:buChar char="•"/>
              <a:defRPr sz="3200" kern="1200">
                <a:solidFill>
                  <a:schemeClr val="bg2">
                    <a:lumMod val="10000"/>
                  </a:schemeClr>
                </a:solidFill>
                <a:latin typeface="Franklin Gothic Book" panose="020B0503020102020204" pitchFamily="34" charset="0"/>
                <a:ea typeface="+mn-ea"/>
                <a:cs typeface="+mn-cs"/>
              </a:defRPr>
            </a:lvl1pPr>
            <a:lvl2pPr marL="742913" indent="-285737" algn="l" defTabSz="914354" rtl="0" eaLnBrk="1" latinLnBrk="0" hangingPunct="1">
              <a:spcBef>
                <a:spcPct val="20000"/>
              </a:spcBef>
              <a:buFont typeface="Arial" panose="020B0604020202020204" pitchFamily="34" charset="0"/>
              <a:buChar char="–"/>
              <a:defRPr sz="2800" kern="1200">
                <a:solidFill>
                  <a:schemeClr val="bg2">
                    <a:lumMod val="10000"/>
                  </a:schemeClr>
                </a:solidFill>
                <a:latin typeface="Franklin Gothic Book" panose="020B0503020102020204" pitchFamily="34" charset="0"/>
                <a:ea typeface="+mn-ea"/>
                <a:cs typeface="+mn-cs"/>
              </a:defRPr>
            </a:lvl2pPr>
            <a:lvl3pPr marL="1142942" indent="-228588" algn="l" defTabSz="914354" rtl="0" eaLnBrk="1" latinLnBrk="0" hangingPunct="1">
              <a:spcBef>
                <a:spcPct val="20000"/>
              </a:spcBef>
              <a:buFont typeface="Arial" panose="020B0604020202020204" pitchFamily="34" charset="0"/>
              <a:buChar char="•"/>
              <a:defRPr sz="2400" kern="1200">
                <a:solidFill>
                  <a:schemeClr val="bg2">
                    <a:lumMod val="10000"/>
                  </a:schemeClr>
                </a:solidFill>
                <a:latin typeface="Franklin Gothic Book" panose="020B0503020102020204" pitchFamily="34" charset="0"/>
                <a:ea typeface="+mn-ea"/>
                <a:cs typeface="+mn-cs"/>
              </a:defRPr>
            </a:lvl3pPr>
            <a:lvl4pPr marL="1600120" indent="-228588" algn="l" defTabSz="914354" rtl="0" eaLnBrk="1" latinLnBrk="0" hangingPunct="1">
              <a:spcBef>
                <a:spcPct val="20000"/>
              </a:spcBef>
              <a:buFont typeface="Arial" panose="020B0604020202020204" pitchFamily="34" charset="0"/>
              <a:buChar char="–"/>
              <a:defRPr sz="2000" kern="1200">
                <a:solidFill>
                  <a:schemeClr val="bg2">
                    <a:lumMod val="10000"/>
                  </a:schemeClr>
                </a:solidFill>
                <a:latin typeface="Franklin Gothic Book" panose="020B0503020102020204" pitchFamily="34" charset="0"/>
                <a:ea typeface="+mn-ea"/>
                <a:cs typeface="+mn-cs"/>
              </a:defRPr>
            </a:lvl4pPr>
            <a:lvl5pPr marL="2057297" indent="-228588" algn="l" defTabSz="914354" rtl="0" eaLnBrk="1" latinLnBrk="0" hangingPunct="1">
              <a:spcBef>
                <a:spcPct val="20000"/>
              </a:spcBef>
              <a:buFont typeface="Arial" panose="020B0604020202020204" pitchFamily="34" charset="0"/>
              <a:buChar char="»"/>
              <a:defRPr sz="2000" kern="1200">
                <a:solidFill>
                  <a:schemeClr val="bg2">
                    <a:lumMod val="10000"/>
                  </a:schemeClr>
                </a:solidFill>
                <a:latin typeface="Franklin Gothic Book" panose="020B0503020102020204" pitchFamily="34" charset="0"/>
                <a:ea typeface="+mn-ea"/>
                <a:cs typeface="+mn-cs"/>
              </a:defRPr>
            </a:lvl5pPr>
            <a:lvl6pPr marL="2514474"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652"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828"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006" indent="-228588" algn="l" defTabSz="914354"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MX" sz="2500"/>
              <a:t>Ricardo Iglesias y equipo, AID to Artisans México </a:t>
            </a:r>
          </a:p>
          <a:p>
            <a:r>
              <a:rPr lang="en-MX" sz="2500"/>
              <a:t>Norma Inés y María Jiménez, Chieltik </a:t>
            </a:r>
          </a:p>
          <a:p>
            <a:r>
              <a:rPr lang="en-MX" sz="2500"/>
              <a:t>Adriana Aguerrebere, ONG Impacto A.C.</a:t>
            </a:r>
          </a:p>
          <a:p>
            <a:r>
              <a:rPr lang="en-MX" sz="2500"/>
              <a:t>Tomás Gómez, Centro de Experimentación para el Desarrollo Comunitario Tzeltal A.C. </a:t>
            </a:r>
          </a:p>
          <a:p>
            <a:r>
              <a:rPr lang="en-MX" sz="2500"/>
              <a:t>Imelda Martínez, Centro de Investigaciones en Salud de Comitán </a:t>
            </a:r>
          </a:p>
          <a:p>
            <a:r>
              <a:rPr lang="en-MX" sz="2500"/>
              <a:t>Catalina Mazariegos, Casa de la Mujer Indígena de Guaquitepec A.C.</a:t>
            </a:r>
          </a:p>
          <a:p>
            <a:r>
              <a:rPr lang="en-MX" sz="2500"/>
              <a:t>Mario Enrique Gómez, ACAS A.C. </a:t>
            </a:r>
            <a:endParaRPr lang="en-MX" sz="2500" dirty="0"/>
          </a:p>
        </p:txBody>
      </p:sp>
    </p:spTree>
    <p:extLst>
      <p:ext uri="{BB962C8B-B14F-4D97-AF65-F5344CB8AC3E}">
        <p14:creationId xmlns:p14="http://schemas.microsoft.com/office/powerpoint/2010/main" val="31486591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Google Shape;500;p56"/>
          <p:cNvSpPr txBox="1">
            <a:spLocks noGrp="1"/>
          </p:cNvSpPr>
          <p:nvPr>
            <p:ph type="title"/>
          </p:nvPr>
        </p:nvSpPr>
        <p:spPr>
          <a:xfrm>
            <a:off x="457200" y="3048000"/>
            <a:ext cx="2819400" cy="1143000"/>
          </a:xfrm>
          <a:prstGeom prst="rect">
            <a:avLst/>
          </a:prstGeom>
          <a:noFill/>
          <a:ln>
            <a:noFill/>
          </a:ln>
        </p:spPr>
        <p:txBody>
          <a:bodyPr spcFirstLastPara="1" wrap="square" lIns="91425" tIns="45700" rIns="91425" bIns="45700" anchor="ctr" anchorCtr="0">
            <a:noAutofit/>
          </a:bodyPr>
          <a:lstStyle/>
          <a:p>
            <a:pPr lvl="0" algn="ctr">
              <a:spcBef>
                <a:spcPts val="0"/>
              </a:spcBef>
              <a:buClr>
                <a:srgbClr val="575759"/>
              </a:buClr>
              <a:buSzPts val="4400"/>
            </a:pPr>
            <a:br>
              <a:rPr lang="en-US" dirty="0">
                <a:solidFill>
                  <a:srgbClr val="575759"/>
                </a:solidFill>
              </a:rPr>
            </a:br>
            <a:r>
              <a:rPr lang="en-US" dirty="0">
                <a:solidFill>
                  <a:srgbClr val="575759"/>
                </a:solidFill>
              </a:rPr>
              <a:t>¡</a:t>
            </a:r>
            <a:r>
              <a:rPr lang="en-US" dirty="0" err="1">
                <a:solidFill>
                  <a:srgbClr val="575759"/>
                </a:solidFill>
              </a:rPr>
              <a:t>Muchas</a:t>
            </a:r>
            <a:r>
              <a:rPr lang="en-US" dirty="0">
                <a:solidFill>
                  <a:srgbClr val="575759"/>
                </a:solidFill>
              </a:rPr>
              <a:t> gracias! </a:t>
            </a:r>
            <a:br>
              <a:rPr lang="en-US" dirty="0">
                <a:solidFill>
                  <a:srgbClr val="575759"/>
                </a:solidFill>
              </a:rPr>
            </a:br>
            <a:br>
              <a:rPr lang="en-US" dirty="0">
                <a:solidFill>
                  <a:srgbClr val="575759"/>
                </a:solidFill>
              </a:rPr>
            </a:br>
            <a:r>
              <a:rPr lang="en-US" sz="1400" dirty="0">
                <a:latin typeface="Quattrocento Sans"/>
                <a:ea typeface="Quattrocento Sans"/>
                <a:cs typeface="Quattrocento Sans"/>
                <a:sym typeface="Quattrocento Sans"/>
              </a:rPr>
              <a:t>Isabel </a:t>
            </a:r>
            <a:r>
              <a:rPr lang="en-US" sz="1400" dirty="0" err="1">
                <a:latin typeface="Quattrocento Sans"/>
                <a:ea typeface="Quattrocento Sans"/>
                <a:cs typeface="Quattrocento Sans"/>
                <a:sym typeface="Quattrocento Sans"/>
              </a:rPr>
              <a:t>Vieitez</a:t>
            </a:r>
            <a:r>
              <a:rPr lang="en-US" sz="1400" dirty="0">
                <a:latin typeface="Quattrocento Sans"/>
                <a:ea typeface="Quattrocento Sans"/>
                <a:cs typeface="Quattrocento Sans"/>
                <a:sym typeface="Quattrocento Sans"/>
              </a:rPr>
              <a:t> Martínez</a:t>
            </a:r>
            <a:br>
              <a:rPr lang="en-US" sz="1400" dirty="0">
                <a:latin typeface="Quattrocento Sans"/>
                <a:ea typeface="Quattrocento Sans"/>
                <a:cs typeface="Quattrocento Sans"/>
                <a:sym typeface="Quattrocento Sans"/>
              </a:rPr>
            </a:br>
            <a:r>
              <a:rPr lang="en-US" sz="1400" dirty="0" err="1">
                <a:latin typeface="Quattrocento Sans"/>
                <a:ea typeface="Quattrocento Sans"/>
                <a:cs typeface="Quattrocento Sans"/>
                <a:sym typeface="Quattrocento Sans"/>
              </a:rPr>
              <a:t>Directora</a:t>
            </a:r>
            <a:r>
              <a:rPr lang="en-US" sz="1400" dirty="0">
                <a:latin typeface="Quattrocento Sans"/>
                <a:ea typeface="Quattrocento Sans"/>
                <a:cs typeface="Quattrocento Sans"/>
                <a:sym typeface="Quattrocento Sans"/>
              </a:rPr>
              <a:t> de </a:t>
            </a:r>
            <a:r>
              <a:rPr lang="en-US" sz="1400" dirty="0" err="1">
                <a:latin typeface="Quattrocento Sans"/>
                <a:ea typeface="Quattrocento Sans"/>
                <a:cs typeface="Quattrocento Sans"/>
                <a:sym typeface="Quattrocento Sans"/>
              </a:rPr>
              <a:t>país</a:t>
            </a:r>
            <a:br>
              <a:rPr lang="en-US" sz="1400" dirty="0">
                <a:latin typeface="Quattrocento Sans"/>
                <a:ea typeface="Quattrocento Sans"/>
                <a:cs typeface="Quattrocento Sans"/>
                <a:sym typeface="Quattrocento Sans"/>
              </a:rPr>
            </a:br>
            <a:r>
              <a:rPr lang="en-US" sz="1400" dirty="0">
                <a:latin typeface="Quattrocento Sans"/>
                <a:ea typeface="Quattrocento Sans"/>
                <a:cs typeface="Quattrocento Sans"/>
                <a:sym typeface="Quattrocento Sans"/>
              </a:rPr>
              <a:t>Population Council</a:t>
            </a:r>
            <a:br>
              <a:rPr lang="en-US" sz="1400" dirty="0">
                <a:latin typeface="Quattrocento Sans"/>
                <a:ea typeface="Quattrocento Sans"/>
                <a:cs typeface="Quattrocento Sans"/>
                <a:sym typeface="Quattrocento Sans"/>
              </a:rPr>
            </a:br>
            <a:r>
              <a:rPr lang="en-US" sz="1400" dirty="0">
                <a:latin typeface="Quattrocento Sans"/>
                <a:ea typeface="Quattrocento Sans"/>
                <a:cs typeface="Quattrocento Sans"/>
                <a:sym typeface="Quattrocento Sans"/>
              </a:rPr>
              <a:t>México</a:t>
            </a:r>
            <a:br>
              <a:rPr lang="en-US" sz="1400" dirty="0">
                <a:latin typeface="Quattrocento Sans"/>
                <a:ea typeface="Quattrocento Sans"/>
                <a:cs typeface="Quattrocento Sans"/>
                <a:sym typeface="Quattrocento Sans"/>
              </a:rPr>
            </a:br>
            <a:r>
              <a:rPr lang="en-US" sz="1400" u="sng" dirty="0">
                <a:solidFill>
                  <a:schemeClr val="hlink"/>
                </a:solidFill>
                <a:latin typeface="Quattrocento Sans"/>
                <a:ea typeface="Quattrocento Sans"/>
                <a:cs typeface="Quattrocento Sans"/>
                <a:sym typeface="Quattrocento Sans"/>
                <a:hlinkClick r:id="rId3"/>
              </a:rPr>
              <a:t>ivieitez@popcouncil.org</a:t>
            </a:r>
            <a:br>
              <a:rPr lang="en-US" sz="1400" dirty="0">
                <a:latin typeface="Quattrocento Sans"/>
                <a:ea typeface="Quattrocento Sans"/>
                <a:cs typeface="Quattrocento Sans"/>
                <a:sym typeface="Quattrocento Sans"/>
              </a:rPr>
            </a:br>
            <a:r>
              <a:rPr lang="en-US" sz="1400" dirty="0" err="1">
                <a:latin typeface="Quattrocento Sans"/>
                <a:ea typeface="Quattrocento Sans"/>
                <a:cs typeface="Quattrocento Sans"/>
                <a:sym typeface="Quattrocento Sans"/>
              </a:rPr>
              <a:t>teléfono</a:t>
            </a:r>
            <a:r>
              <a:rPr lang="en-US" sz="1400" dirty="0">
                <a:latin typeface="Quattrocento Sans"/>
                <a:ea typeface="Quattrocento Sans"/>
                <a:cs typeface="Quattrocento Sans"/>
                <a:sym typeface="Quattrocento Sans"/>
              </a:rPr>
              <a:t> 5554055024</a:t>
            </a:r>
            <a:br>
              <a:rPr lang="en-US" sz="1400" dirty="0">
                <a:latin typeface="Quattrocento Sans"/>
                <a:ea typeface="Quattrocento Sans"/>
                <a:cs typeface="Quattrocento Sans"/>
                <a:sym typeface="Quattrocento Sans"/>
              </a:rPr>
            </a:br>
            <a:r>
              <a:rPr lang="en-US" sz="1400" dirty="0" err="1">
                <a:latin typeface="Quattrocento Sans"/>
                <a:ea typeface="Quattrocento Sans"/>
                <a:cs typeface="Quattrocento Sans"/>
                <a:sym typeface="Quattrocento Sans"/>
              </a:rPr>
              <a:t>www.popcouncil.org</a:t>
            </a:r>
            <a:br>
              <a:rPr lang="en-US" sz="1400" dirty="0">
                <a:latin typeface="Arial"/>
                <a:ea typeface="Arial"/>
                <a:cs typeface="Arial"/>
                <a:sym typeface="Arial"/>
              </a:rPr>
            </a:br>
            <a:br>
              <a:rPr lang="en-US" sz="1400" dirty="0">
                <a:latin typeface="Quattrocento Sans"/>
                <a:ea typeface="Quattrocento Sans"/>
                <a:cs typeface="Quattrocento Sans"/>
                <a:sym typeface="Quattrocento Sans"/>
              </a:rPr>
            </a:br>
            <a:br>
              <a:rPr lang="en-US" sz="1400" dirty="0">
                <a:latin typeface="Quattrocento Sans"/>
                <a:ea typeface="Quattrocento Sans"/>
                <a:cs typeface="Quattrocento Sans"/>
                <a:sym typeface="Quattrocento Sans"/>
              </a:rPr>
            </a:br>
            <a:endParaRPr dirty="0">
              <a:solidFill>
                <a:srgbClr val="575759"/>
              </a:solidFill>
            </a:endParaRPr>
          </a:p>
        </p:txBody>
      </p:sp>
      <p:pic>
        <p:nvPicPr>
          <p:cNvPr id="502" name="Google Shape;502;p56" descr="A person sitting on a table&#10;&#10;Description automatically generated"/>
          <p:cNvPicPr preferRelativeResize="0"/>
          <p:nvPr/>
        </p:nvPicPr>
        <p:blipFill rotWithShape="1">
          <a:blip r:embed="rId4">
            <a:alphaModFix/>
          </a:blip>
          <a:srcRect/>
          <a:stretch/>
        </p:blipFill>
        <p:spPr>
          <a:xfrm>
            <a:off x="3733800" y="943727"/>
            <a:ext cx="5225737" cy="570292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4"/>
          <p:cNvSpPr txBox="1">
            <a:spLocks noGrp="1"/>
          </p:cNvSpPr>
          <p:nvPr>
            <p:ph type="title"/>
          </p:nvPr>
        </p:nvSpPr>
        <p:spPr>
          <a:xfrm>
            <a:off x="457200" y="685800"/>
            <a:ext cx="82296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rgbClr val="003A5D"/>
              </a:buClr>
              <a:buSzPts val="4400"/>
              <a:buFont typeface="Libre Franklin Medium"/>
              <a:buNone/>
            </a:pPr>
            <a:r>
              <a:rPr lang="en-US" dirty="0" err="1"/>
              <a:t>Antecedentes</a:t>
            </a:r>
            <a:endParaRPr dirty="0"/>
          </a:p>
        </p:txBody>
      </p:sp>
      <p:sp>
        <p:nvSpPr>
          <p:cNvPr id="75" name="Google Shape;75;p14"/>
          <p:cNvSpPr txBox="1">
            <a:spLocks noGrp="1"/>
          </p:cNvSpPr>
          <p:nvPr>
            <p:ph type="body" idx="1"/>
          </p:nvPr>
        </p:nvSpPr>
        <p:spPr>
          <a:xfrm>
            <a:off x="457200" y="1761071"/>
            <a:ext cx="8229600" cy="4622800"/>
          </a:xfrm>
          <a:prstGeom prst="rect">
            <a:avLst/>
          </a:prstGeom>
          <a:noFill/>
          <a:ln>
            <a:noFill/>
          </a:ln>
        </p:spPr>
        <p:txBody>
          <a:bodyPr spcFirstLastPara="1" wrap="square" lIns="91425" tIns="45700" rIns="91425" bIns="45700" anchor="t" anchorCtr="0">
            <a:normAutofit fontScale="92500" lnSpcReduction="10000"/>
          </a:bodyPr>
          <a:lstStyle/>
          <a:p>
            <a:pPr algn="just"/>
            <a:r>
              <a:rPr lang="en-US" sz="2100" b="1" dirty="0" err="1"/>
              <a:t>Contexto</a:t>
            </a:r>
            <a:r>
              <a:rPr lang="en-US" sz="2100" b="1" dirty="0"/>
              <a:t>:</a:t>
            </a:r>
          </a:p>
          <a:p>
            <a:pPr marL="400050" indent="-285750" algn="just"/>
            <a:r>
              <a:rPr lang="en-US" sz="1600" dirty="0"/>
              <a:t>La </a:t>
            </a:r>
            <a:r>
              <a:rPr lang="en-US" sz="1600" dirty="0" err="1"/>
              <a:t>pandemia</a:t>
            </a:r>
            <a:r>
              <a:rPr lang="en-US" sz="1600" dirty="0"/>
              <a:t> por COVID-19 ha </a:t>
            </a:r>
            <a:r>
              <a:rPr lang="en-US" sz="1600" dirty="0" err="1"/>
              <a:t>evidenciado</a:t>
            </a:r>
            <a:r>
              <a:rPr lang="en-US" sz="1600" dirty="0"/>
              <a:t> la </a:t>
            </a:r>
            <a:r>
              <a:rPr lang="en-US" sz="1600" dirty="0" err="1"/>
              <a:t>existencia</a:t>
            </a:r>
            <a:r>
              <a:rPr lang="en-US" sz="1600" dirty="0"/>
              <a:t> de </a:t>
            </a:r>
            <a:r>
              <a:rPr lang="en-US" sz="1600" dirty="0" err="1"/>
              <a:t>estructuras</a:t>
            </a:r>
            <a:r>
              <a:rPr lang="en-US" sz="1600" dirty="0"/>
              <a:t> </a:t>
            </a:r>
            <a:r>
              <a:rPr lang="en-US" sz="1600" dirty="0" err="1"/>
              <a:t>sociales</a:t>
            </a:r>
            <a:r>
              <a:rPr lang="en-US" sz="1600" dirty="0"/>
              <a:t> que </a:t>
            </a:r>
            <a:r>
              <a:rPr lang="en-US" sz="1600" dirty="0" err="1"/>
              <a:t>producen</a:t>
            </a:r>
            <a:r>
              <a:rPr lang="en-US" sz="1600" dirty="0"/>
              <a:t> y </a:t>
            </a:r>
            <a:r>
              <a:rPr lang="en-US" sz="1600" dirty="0" err="1"/>
              <a:t>reproducen</a:t>
            </a:r>
            <a:r>
              <a:rPr lang="en-US" sz="1600" dirty="0"/>
              <a:t> </a:t>
            </a:r>
            <a:r>
              <a:rPr lang="en-US" sz="1600" dirty="0" err="1"/>
              <a:t>desigualdades</a:t>
            </a:r>
            <a:r>
              <a:rPr lang="en-US" sz="1600" dirty="0"/>
              <a:t> que </a:t>
            </a:r>
            <a:r>
              <a:rPr lang="en-US" sz="1600" dirty="0" err="1"/>
              <a:t>condicionan</a:t>
            </a:r>
            <a:r>
              <a:rPr lang="en-US" sz="1600" dirty="0"/>
              <a:t> la </a:t>
            </a:r>
            <a:r>
              <a:rPr lang="en-US" sz="1600" dirty="0" err="1"/>
              <a:t>acción</a:t>
            </a:r>
            <a:r>
              <a:rPr lang="en-US" sz="1600" dirty="0"/>
              <a:t> de los </a:t>
            </a:r>
            <a:r>
              <a:rPr lang="en-US" sz="1600" dirty="0" err="1"/>
              <a:t>gobiernos</a:t>
            </a:r>
            <a:r>
              <a:rPr lang="en-US" sz="1600" dirty="0"/>
              <a:t> y la </a:t>
            </a:r>
            <a:r>
              <a:rPr lang="en-US" sz="1600" dirty="0" err="1"/>
              <a:t>respuesta</a:t>
            </a:r>
            <a:r>
              <a:rPr lang="en-US" sz="1600" dirty="0"/>
              <a:t> de las </a:t>
            </a:r>
            <a:r>
              <a:rPr lang="en-US" sz="1600" dirty="0" err="1"/>
              <a:t>poblaciones</a:t>
            </a:r>
            <a:r>
              <a:rPr lang="en-US" sz="1600" dirty="0"/>
              <a:t> </a:t>
            </a:r>
            <a:r>
              <a:rPr lang="en-US" sz="1600" dirty="0" err="1"/>
              <a:t>frente</a:t>
            </a:r>
            <a:r>
              <a:rPr lang="en-US" sz="1600" dirty="0"/>
              <a:t> a la </a:t>
            </a:r>
            <a:r>
              <a:rPr lang="en-US" sz="1600" dirty="0" err="1"/>
              <a:t>emergencia</a:t>
            </a:r>
            <a:r>
              <a:rPr lang="en-US" sz="1600" dirty="0"/>
              <a:t> </a:t>
            </a:r>
            <a:r>
              <a:rPr lang="en-US" sz="1600" dirty="0" err="1"/>
              <a:t>epidemiológica</a:t>
            </a:r>
            <a:r>
              <a:rPr lang="en-US" sz="1600" dirty="0"/>
              <a:t>. </a:t>
            </a:r>
            <a:endParaRPr sz="1600" dirty="0"/>
          </a:p>
          <a:p>
            <a:pPr marL="400050" indent="-285750" algn="just"/>
            <a:r>
              <a:rPr lang="es-MX" sz="1600" dirty="0"/>
              <a:t>Impacto multidimensional: existe el riesgo de que las afectaciones de la pandemia por COVID-19 reviertan los avances obtenidos en la reducción de las carencias sociales hasta 2018 (Coneval, 2020).</a:t>
            </a:r>
          </a:p>
          <a:p>
            <a:pPr marL="400050" indent="-285750" algn="just"/>
            <a:r>
              <a:rPr lang="es-MX" sz="1600" dirty="0">
                <a:sym typeface="Calibri"/>
              </a:rPr>
              <a:t>Poco aprendizaje de eventos de gran magnitud que implican disrupciones escolares (inundaciones, sismos, influenza A H1N1).</a:t>
            </a:r>
          </a:p>
          <a:p>
            <a:pPr algn="just"/>
            <a:r>
              <a:rPr lang="es-MX" sz="2100" b="1" dirty="0"/>
              <a:t>Alianzas estratégicas para la generación de información oportuna:</a:t>
            </a:r>
          </a:p>
          <a:p>
            <a:pPr lvl="1" algn="just"/>
            <a:r>
              <a:rPr lang="es-MX" sz="1600" dirty="0"/>
              <a:t>Encuestas en línea no probabilísticas </a:t>
            </a:r>
          </a:p>
          <a:p>
            <a:pPr lvl="2" algn="just"/>
            <a:r>
              <a:rPr lang="es-MX" sz="1400" i="1" dirty="0"/>
              <a:t>Conocimientos, Actitudes y Prácticas relacionadas con la pandemia del COVID-19 en comunidades indígenas de Chiapas y Yucatán (junio, 2020), n=378 (84 de Chiapas)</a:t>
            </a:r>
          </a:p>
          <a:p>
            <a:pPr lvl="2" algn="just"/>
            <a:r>
              <a:rPr lang="es-MX" sz="1400" i="1" dirty="0"/>
              <a:t>Impacto Multidimensional de la pandemia en las juventudes indígenas de Yucatán (2021); n=1,195</a:t>
            </a:r>
          </a:p>
          <a:p>
            <a:pPr lvl="3" algn="just"/>
            <a:r>
              <a:rPr lang="es-MX" sz="1200" dirty="0"/>
              <a:t>Conversatorios con adolescentes y autoridades</a:t>
            </a:r>
          </a:p>
          <a:p>
            <a:pPr lvl="2" algn="just"/>
            <a:r>
              <a:rPr lang="es-MX" sz="1400" i="1" dirty="0"/>
              <a:t>Estudio sobre los resultados de violencia en la época de COVID-19 (VOCES): un estudio de cohorte con adolescentes y adultos jóvenes en México</a:t>
            </a:r>
            <a:r>
              <a:rPr lang="es-MX" sz="1400" dirty="0"/>
              <a:t> (2021), n=</a:t>
            </a:r>
            <a:r>
              <a:rPr lang="es-ES_tradnl" sz="1600" dirty="0"/>
              <a:t> </a:t>
            </a:r>
            <a:r>
              <a:rPr lang="es-ES_tradnl" sz="1400" dirty="0"/>
              <a:t>55,692; 15,773 I-AD. </a:t>
            </a:r>
            <a:r>
              <a:rPr lang="es-ES_tradnl" sz="1400" dirty="0" err="1"/>
              <a:t>shorturl.at</a:t>
            </a:r>
            <a:r>
              <a:rPr lang="es-ES_tradnl" sz="1400" dirty="0"/>
              <a:t>/eqEJ1</a:t>
            </a:r>
            <a:endParaRPr lang="es-MX" sz="1400" dirty="0"/>
          </a:p>
          <a:p>
            <a:pPr lvl="1" algn="just"/>
            <a:r>
              <a:rPr lang="es-MX" sz="1600" dirty="0"/>
              <a:t>Limitaciones</a:t>
            </a:r>
          </a:p>
          <a:p>
            <a:pPr lvl="2" algn="just"/>
            <a:r>
              <a:rPr lang="es-MX" sz="1200" dirty="0"/>
              <a:t>Información oportuna pero limitada para hacer inferencias estadísticas por ser muestreo por conveniencia</a:t>
            </a:r>
          </a:p>
          <a:p>
            <a:pPr marL="114300" indent="0" algn="just">
              <a:buNone/>
            </a:pPr>
            <a:endParaRPr lang="es-MX"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450815C7-545F-4BF0-842B-A96F0C2D4EB8}"/>
              </a:ext>
            </a:extLst>
          </p:cNvPr>
          <p:cNvSpPr/>
          <p:nvPr/>
        </p:nvSpPr>
        <p:spPr>
          <a:xfrm>
            <a:off x="0" y="857250"/>
            <a:ext cx="9144000" cy="1125244"/>
          </a:xfrm>
          <a:prstGeom prst="rect">
            <a:avLst/>
          </a:prstGeom>
          <a:solidFill>
            <a:srgbClr val="00395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p>
        </p:txBody>
      </p:sp>
      <p:pic>
        <p:nvPicPr>
          <p:cNvPr id="10" name="Marcador de contenido 19" descr="Código QR&#10;&#10;Descripción generada automáticamente">
            <a:extLst>
              <a:ext uri="{FF2B5EF4-FFF2-40B4-BE49-F238E27FC236}">
                <a16:creationId xmlns:a16="http://schemas.microsoft.com/office/drawing/2014/main" id="{4E52301C-85F2-4911-9C75-6A229A8E748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22781" y="5079531"/>
            <a:ext cx="921220" cy="921220"/>
          </a:xfrm>
          <a:prstGeom prst="rect">
            <a:avLst/>
          </a:prstGeom>
        </p:spPr>
      </p:pic>
      <p:sp>
        <p:nvSpPr>
          <p:cNvPr id="11" name="CuadroTexto 10">
            <a:extLst>
              <a:ext uri="{FF2B5EF4-FFF2-40B4-BE49-F238E27FC236}">
                <a16:creationId xmlns:a16="http://schemas.microsoft.com/office/drawing/2014/main" id="{61495B2E-BA13-42A4-ABEE-59922789EEE7}"/>
              </a:ext>
            </a:extLst>
          </p:cNvPr>
          <p:cNvSpPr txBox="1"/>
          <p:nvPr/>
        </p:nvSpPr>
        <p:spPr>
          <a:xfrm>
            <a:off x="8282279" y="4794260"/>
            <a:ext cx="802223" cy="369332"/>
          </a:xfrm>
          <a:prstGeom prst="rect">
            <a:avLst/>
          </a:prstGeom>
          <a:noFill/>
        </p:spPr>
        <p:txBody>
          <a:bodyPr wrap="square" rtlCol="0">
            <a:spAutoFit/>
          </a:bodyPr>
          <a:lstStyle/>
          <a:p>
            <a:pPr algn="ctr"/>
            <a:r>
              <a:rPr lang="en-US" sz="900" err="1">
                <a:latin typeface="Lexend" pitchFamily="2" charset="0"/>
              </a:rPr>
              <a:t>Explora</a:t>
            </a:r>
            <a:r>
              <a:rPr lang="en-US" sz="900">
                <a:latin typeface="Lexend" pitchFamily="2" charset="0"/>
              </a:rPr>
              <a:t> los </a:t>
            </a:r>
            <a:r>
              <a:rPr lang="en-US" sz="900" err="1">
                <a:latin typeface="Lexend" pitchFamily="2" charset="0"/>
              </a:rPr>
              <a:t>resultados</a:t>
            </a:r>
            <a:endParaRPr lang="en-US" sz="900">
              <a:latin typeface="Lexend" pitchFamily="2" charset="0"/>
            </a:endParaRPr>
          </a:p>
        </p:txBody>
      </p:sp>
      <p:sp>
        <p:nvSpPr>
          <p:cNvPr id="12" name="Título 1">
            <a:extLst>
              <a:ext uri="{FF2B5EF4-FFF2-40B4-BE49-F238E27FC236}">
                <a16:creationId xmlns:a16="http://schemas.microsoft.com/office/drawing/2014/main" id="{6AE101AB-0AC5-F047-831F-CA0CAA31F707}"/>
              </a:ext>
            </a:extLst>
          </p:cNvPr>
          <p:cNvSpPr txBox="1">
            <a:spLocks/>
          </p:cNvSpPr>
          <p:nvPr/>
        </p:nvSpPr>
        <p:spPr>
          <a:xfrm>
            <a:off x="143315" y="927673"/>
            <a:ext cx="788670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700" dirty="0">
                <a:solidFill>
                  <a:schemeClr val="bg1"/>
                </a:solidFill>
                <a:latin typeface="Lexend" pitchFamily="2" charset="77"/>
              </a:rPr>
              <a:t>VoCes-19: </a:t>
            </a:r>
            <a:r>
              <a:rPr lang="en-US" sz="2700" dirty="0" err="1">
                <a:solidFill>
                  <a:schemeClr val="bg1"/>
                </a:solidFill>
                <a:latin typeface="Lexend" pitchFamily="2" charset="77"/>
              </a:rPr>
              <a:t>información</a:t>
            </a:r>
            <a:r>
              <a:rPr lang="en-US" sz="2700" dirty="0">
                <a:solidFill>
                  <a:schemeClr val="bg1"/>
                </a:solidFill>
                <a:latin typeface="Lexend" pitchFamily="2" charset="77"/>
              </a:rPr>
              <a:t> </a:t>
            </a:r>
            <a:r>
              <a:rPr lang="en-US" sz="2700" dirty="0" err="1">
                <a:solidFill>
                  <a:schemeClr val="bg1"/>
                </a:solidFill>
                <a:latin typeface="Lexend" pitchFamily="2" charset="77"/>
              </a:rPr>
              <a:t>transparente</a:t>
            </a:r>
            <a:r>
              <a:rPr lang="en-US" sz="2700" dirty="0">
                <a:solidFill>
                  <a:schemeClr val="bg1"/>
                </a:solidFill>
                <a:latin typeface="Lexend" pitchFamily="2" charset="77"/>
              </a:rPr>
              <a:t> y </a:t>
            </a:r>
            <a:r>
              <a:rPr lang="en-US" sz="2700" dirty="0" err="1">
                <a:solidFill>
                  <a:schemeClr val="bg1"/>
                </a:solidFill>
                <a:latin typeface="Lexend" pitchFamily="2" charset="77"/>
              </a:rPr>
              <a:t>oportuna</a:t>
            </a:r>
            <a:r>
              <a:rPr lang="en-US" sz="2700" dirty="0">
                <a:solidFill>
                  <a:schemeClr val="bg1"/>
                </a:solidFill>
                <a:latin typeface="Lexend" pitchFamily="2" charset="77"/>
              </a:rPr>
              <a:t> </a:t>
            </a:r>
          </a:p>
        </p:txBody>
      </p:sp>
      <p:pic>
        <p:nvPicPr>
          <p:cNvPr id="14" name="Imagen 13" descr="Escala de tiempo&#10;&#10;Descripción generada automáticamente">
            <a:extLst>
              <a:ext uri="{FF2B5EF4-FFF2-40B4-BE49-F238E27FC236}">
                <a16:creationId xmlns:a16="http://schemas.microsoft.com/office/drawing/2014/main" id="{C7F817D5-78B2-AC4F-BBA3-22C8E8CB1F62}"/>
              </a:ext>
            </a:extLst>
          </p:cNvPr>
          <p:cNvPicPr>
            <a:picLocks noChangeAspect="1"/>
          </p:cNvPicPr>
          <p:nvPr/>
        </p:nvPicPr>
        <p:blipFill>
          <a:blip r:embed="rId3"/>
          <a:stretch>
            <a:fillRect/>
          </a:stretch>
        </p:blipFill>
        <p:spPr>
          <a:xfrm>
            <a:off x="646044" y="4063666"/>
            <a:ext cx="3317413" cy="1880281"/>
          </a:xfrm>
          <a:prstGeom prst="rect">
            <a:avLst/>
          </a:prstGeom>
        </p:spPr>
      </p:pic>
      <p:pic>
        <p:nvPicPr>
          <p:cNvPr id="15" name="Marcador de contenido 4" descr="Interfaz de usuario gráfica, Aplicación&#10;&#10;Descripción generada automáticamente">
            <a:extLst>
              <a:ext uri="{FF2B5EF4-FFF2-40B4-BE49-F238E27FC236}">
                <a16:creationId xmlns:a16="http://schemas.microsoft.com/office/drawing/2014/main" id="{9FDE0B6B-7E4C-B74B-9066-A5E05B00273A}"/>
              </a:ext>
            </a:extLst>
          </p:cNvPr>
          <p:cNvPicPr>
            <a:picLocks noChangeAspect="1"/>
          </p:cNvPicPr>
          <p:nvPr/>
        </p:nvPicPr>
        <p:blipFill>
          <a:blip r:embed="rId4"/>
          <a:stretch>
            <a:fillRect/>
          </a:stretch>
        </p:blipFill>
        <p:spPr>
          <a:xfrm>
            <a:off x="646044" y="2176607"/>
            <a:ext cx="3317413" cy="1855010"/>
          </a:xfrm>
          <a:prstGeom prst="rect">
            <a:avLst/>
          </a:prstGeom>
        </p:spPr>
      </p:pic>
      <p:pic>
        <p:nvPicPr>
          <p:cNvPr id="19" name="Imagen 18" descr="Interfaz de usuario gráfica&#10;&#10;Descripción generada automáticamente con confianza baja">
            <a:extLst>
              <a:ext uri="{FF2B5EF4-FFF2-40B4-BE49-F238E27FC236}">
                <a16:creationId xmlns:a16="http://schemas.microsoft.com/office/drawing/2014/main" id="{1B1747CC-998C-8F49-B722-8F3C6487D0CD}"/>
              </a:ext>
            </a:extLst>
          </p:cNvPr>
          <p:cNvPicPr>
            <a:picLocks noChangeAspect="1"/>
          </p:cNvPicPr>
          <p:nvPr/>
        </p:nvPicPr>
        <p:blipFill>
          <a:blip r:embed="rId5"/>
          <a:stretch>
            <a:fillRect/>
          </a:stretch>
        </p:blipFill>
        <p:spPr>
          <a:xfrm>
            <a:off x="4887495" y="4132145"/>
            <a:ext cx="3198187" cy="1802978"/>
          </a:xfrm>
          <a:prstGeom prst="rect">
            <a:avLst/>
          </a:prstGeom>
        </p:spPr>
      </p:pic>
      <p:pic>
        <p:nvPicPr>
          <p:cNvPr id="20" name="Imagen 19">
            <a:extLst>
              <a:ext uri="{FF2B5EF4-FFF2-40B4-BE49-F238E27FC236}">
                <a16:creationId xmlns:a16="http://schemas.microsoft.com/office/drawing/2014/main" id="{13CD9A9D-2773-9842-941A-E8C7DD374EE1}"/>
              </a:ext>
            </a:extLst>
          </p:cNvPr>
          <p:cNvPicPr>
            <a:picLocks noChangeAspect="1"/>
          </p:cNvPicPr>
          <p:nvPr/>
        </p:nvPicPr>
        <p:blipFill>
          <a:blip r:embed="rId6"/>
          <a:stretch>
            <a:fillRect/>
          </a:stretch>
        </p:blipFill>
        <p:spPr>
          <a:xfrm>
            <a:off x="4887496" y="2248206"/>
            <a:ext cx="3189368" cy="1802978"/>
          </a:xfrm>
          <a:prstGeom prst="rect">
            <a:avLst/>
          </a:prstGeom>
        </p:spPr>
      </p:pic>
      <p:pic>
        <p:nvPicPr>
          <p:cNvPr id="16" name="Imagen 15" descr="Resultado de imagen para population council mexico">
            <a:extLst>
              <a:ext uri="{FF2B5EF4-FFF2-40B4-BE49-F238E27FC236}">
                <a16:creationId xmlns:a16="http://schemas.microsoft.com/office/drawing/2014/main" id="{43C8AB12-E77D-3643-AA83-73660751C1F9}"/>
              </a:ext>
            </a:extLst>
          </p:cNvPr>
          <p:cNvPicPr>
            <a:picLocks noChangeAspect="1"/>
          </p:cNvPicPr>
          <p:nvPr/>
        </p:nvPicPr>
        <p:blipFill>
          <a:blip r:embed="rId7" cstate="print">
            <a:biLevel thresh="50000"/>
            <a:extLst>
              <a:ext uri="{BEBA8EAE-BF5A-486C-A8C5-ECC9F3942E4B}">
                <a14:imgProps xmlns:a14="http://schemas.microsoft.com/office/drawing/2010/main">
                  <a14:imgLayer r:embed="rId8">
                    <a14:imgEffect>
                      <a14:colorTemperature colorTemp="15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354956" y="1174894"/>
            <a:ext cx="1628158" cy="544385"/>
          </a:xfrm>
          <a:prstGeom prst="rect">
            <a:avLst/>
          </a:prstGeom>
          <a:noFill/>
          <a:ln>
            <a:noFill/>
          </a:ln>
        </p:spPr>
      </p:pic>
    </p:spTree>
    <p:extLst>
      <p:ext uri="{BB962C8B-B14F-4D97-AF65-F5344CB8AC3E}">
        <p14:creationId xmlns:p14="http://schemas.microsoft.com/office/powerpoint/2010/main" val="2447847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C711F4C-3235-EE43-9C9B-E0ABBACC1201}"/>
              </a:ext>
            </a:extLst>
          </p:cNvPr>
          <p:cNvSpPr>
            <a:spLocks noGrp="1"/>
          </p:cNvSpPr>
          <p:nvPr>
            <p:ph type="title"/>
          </p:nvPr>
        </p:nvSpPr>
        <p:spPr>
          <a:xfrm>
            <a:off x="457200" y="914400"/>
            <a:ext cx="5651156" cy="1130588"/>
          </a:xfrm>
        </p:spPr>
        <p:txBody>
          <a:bodyPr>
            <a:normAutofit/>
          </a:bodyPr>
          <a:lstStyle/>
          <a:p>
            <a:pPr algn="ctr"/>
            <a:r>
              <a:rPr lang="en-MX" sz="2200">
                <a:solidFill>
                  <a:schemeClr val="accent2"/>
                </a:solidFill>
              </a:rPr>
              <a:t>Porcentaje de adolescentes que siguen estudiando en casa por estado y sexo (%)</a:t>
            </a:r>
          </a:p>
        </p:txBody>
      </p:sp>
      <p:pic>
        <p:nvPicPr>
          <p:cNvPr id="9" name="Picture 8">
            <a:extLst>
              <a:ext uri="{FF2B5EF4-FFF2-40B4-BE49-F238E27FC236}">
                <a16:creationId xmlns:a16="http://schemas.microsoft.com/office/drawing/2014/main" id="{5E00D41E-1B85-594E-B33C-0F3B53A26EF9}"/>
              </a:ext>
            </a:extLst>
          </p:cNvPr>
          <p:cNvPicPr>
            <a:picLocks noChangeAspect="1"/>
          </p:cNvPicPr>
          <p:nvPr/>
        </p:nvPicPr>
        <p:blipFill>
          <a:blip r:embed="rId3"/>
          <a:stretch>
            <a:fillRect/>
          </a:stretch>
        </p:blipFill>
        <p:spPr>
          <a:xfrm>
            <a:off x="494270" y="1828800"/>
            <a:ext cx="5194555" cy="3886200"/>
          </a:xfrm>
          <a:prstGeom prst="rect">
            <a:avLst/>
          </a:prstGeom>
        </p:spPr>
      </p:pic>
      <p:sp>
        <p:nvSpPr>
          <p:cNvPr id="10" name="TextBox 9">
            <a:extLst>
              <a:ext uri="{FF2B5EF4-FFF2-40B4-BE49-F238E27FC236}">
                <a16:creationId xmlns:a16="http://schemas.microsoft.com/office/drawing/2014/main" id="{9D901F84-5324-484C-ADAC-725AB96AD595}"/>
              </a:ext>
            </a:extLst>
          </p:cNvPr>
          <p:cNvSpPr txBox="1"/>
          <p:nvPr/>
        </p:nvSpPr>
        <p:spPr>
          <a:xfrm>
            <a:off x="783193" y="5638800"/>
            <a:ext cx="914400" cy="292388"/>
          </a:xfrm>
          <a:prstGeom prst="rect">
            <a:avLst/>
          </a:prstGeom>
          <a:noFill/>
        </p:spPr>
        <p:txBody>
          <a:bodyPr wrap="square" rtlCol="0">
            <a:spAutoFit/>
          </a:bodyPr>
          <a:lstStyle/>
          <a:p>
            <a:pPr algn="ctr"/>
            <a:r>
              <a:rPr lang="en-US" sz="1300" dirty="0">
                <a:solidFill>
                  <a:schemeClr val="tx2"/>
                </a:solidFill>
              </a:rPr>
              <a:t>n</a:t>
            </a:r>
            <a:r>
              <a:rPr lang="en-MX" sz="1300">
                <a:solidFill>
                  <a:schemeClr val="tx2"/>
                </a:solidFill>
              </a:rPr>
              <a:t>=74</a:t>
            </a:r>
          </a:p>
        </p:txBody>
      </p:sp>
      <p:sp>
        <p:nvSpPr>
          <p:cNvPr id="11" name="TextBox 10">
            <a:extLst>
              <a:ext uri="{FF2B5EF4-FFF2-40B4-BE49-F238E27FC236}">
                <a16:creationId xmlns:a16="http://schemas.microsoft.com/office/drawing/2014/main" id="{37C0F653-5E94-2A40-B29F-0D7B02EEC277}"/>
              </a:ext>
            </a:extLst>
          </p:cNvPr>
          <p:cNvSpPr txBox="1"/>
          <p:nvPr/>
        </p:nvSpPr>
        <p:spPr>
          <a:xfrm>
            <a:off x="2078593" y="5638800"/>
            <a:ext cx="914400" cy="292388"/>
          </a:xfrm>
          <a:prstGeom prst="rect">
            <a:avLst/>
          </a:prstGeom>
          <a:noFill/>
        </p:spPr>
        <p:txBody>
          <a:bodyPr wrap="square" rtlCol="0">
            <a:spAutoFit/>
          </a:bodyPr>
          <a:lstStyle/>
          <a:p>
            <a:pPr algn="ctr"/>
            <a:r>
              <a:rPr lang="en-US" sz="1300" dirty="0">
                <a:solidFill>
                  <a:schemeClr val="tx2"/>
                </a:solidFill>
              </a:rPr>
              <a:t>n</a:t>
            </a:r>
            <a:r>
              <a:rPr lang="en-MX" sz="1300">
                <a:solidFill>
                  <a:schemeClr val="tx2"/>
                </a:solidFill>
              </a:rPr>
              <a:t>=12</a:t>
            </a:r>
          </a:p>
        </p:txBody>
      </p:sp>
      <p:sp>
        <p:nvSpPr>
          <p:cNvPr id="12" name="TextBox 11">
            <a:extLst>
              <a:ext uri="{FF2B5EF4-FFF2-40B4-BE49-F238E27FC236}">
                <a16:creationId xmlns:a16="http://schemas.microsoft.com/office/drawing/2014/main" id="{E41DE1AB-CE94-2C4D-937D-D214D21CB2EF}"/>
              </a:ext>
            </a:extLst>
          </p:cNvPr>
          <p:cNvSpPr txBox="1"/>
          <p:nvPr/>
        </p:nvSpPr>
        <p:spPr>
          <a:xfrm>
            <a:off x="3437836" y="5651212"/>
            <a:ext cx="914400" cy="292388"/>
          </a:xfrm>
          <a:prstGeom prst="rect">
            <a:avLst/>
          </a:prstGeom>
          <a:noFill/>
        </p:spPr>
        <p:txBody>
          <a:bodyPr wrap="square" rtlCol="0">
            <a:spAutoFit/>
          </a:bodyPr>
          <a:lstStyle/>
          <a:p>
            <a:pPr algn="ctr"/>
            <a:r>
              <a:rPr lang="en-US" sz="1300" dirty="0">
                <a:solidFill>
                  <a:schemeClr val="tx2"/>
                </a:solidFill>
              </a:rPr>
              <a:t>n</a:t>
            </a:r>
            <a:r>
              <a:rPr lang="en-MX" sz="1300">
                <a:solidFill>
                  <a:schemeClr val="tx2"/>
                </a:solidFill>
              </a:rPr>
              <a:t>=23</a:t>
            </a:r>
          </a:p>
        </p:txBody>
      </p:sp>
      <p:sp>
        <p:nvSpPr>
          <p:cNvPr id="13" name="TextBox 12">
            <a:extLst>
              <a:ext uri="{FF2B5EF4-FFF2-40B4-BE49-F238E27FC236}">
                <a16:creationId xmlns:a16="http://schemas.microsoft.com/office/drawing/2014/main" id="{087CFDDD-B25C-CD48-9F86-F1E5CF1BDBF7}"/>
              </a:ext>
            </a:extLst>
          </p:cNvPr>
          <p:cNvSpPr txBox="1"/>
          <p:nvPr/>
        </p:nvSpPr>
        <p:spPr>
          <a:xfrm>
            <a:off x="4797079" y="5727412"/>
            <a:ext cx="914400" cy="292388"/>
          </a:xfrm>
          <a:prstGeom prst="rect">
            <a:avLst/>
          </a:prstGeom>
          <a:noFill/>
        </p:spPr>
        <p:txBody>
          <a:bodyPr wrap="square" rtlCol="0">
            <a:spAutoFit/>
          </a:bodyPr>
          <a:lstStyle/>
          <a:p>
            <a:pPr algn="ctr"/>
            <a:r>
              <a:rPr lang="en-US" sz="1300">
                <a:solidFill>
                  <a:schemeClr val="tx2"/>
                </a:solidFill>
              </a:rPr>
              <a:t>n</a:t>
            </a:r>
            <a:r>
              <a:rPr lang="en-MX" sz="1300">
                <a:solidFill>
                  <a:schemeClr val="tx2"/>
                </a:solidFill>
              </a:rPr>
              <a:t>=8</a:t>
            </a:r>
          </a:p>
        </p:txBody>
      </p:sp>
      <p:sp>
        <p:nvSpPr>
          <p:cNvPr id="15" name="TextBox 14">
            <a:extLst>
              <a:ext uri="{FF2B5EF4-FFF2-40B4-BE49-F238E27FC236}">
                <a16:creationId xmlns:a16="http://schemas.microsoft.com/office/drawing/2014/main" id="{37BD850C-6BC2-AE45-990F-B0FB7CECD042}"/>
              </a:ext>
            </a:extLst>
          </p:cNvPr>
          <p:cNvSpPr txBox="1"/>
          <p:nvPr/>
        </p:nvSpPr>
        <p:spPr>
          <a:xfrm>
            <a:off x="6222998" y="763214"/>
            <a:ext cx="2819400" cy="6001643"/>
          </a:xfrm>
          <a:prstGeom prst="rect">
            <a:avLst/>
          </a:prstGeom>
          <a:noFill/>
        </p:spPr>
        <p:txBody>
          <a:bodyPr wrap="square" rtlCol="0">
            <a:spAutoFit/>
          </a:bodyPr>
          <a:lstStyle/>
          <a:p>
            <a:pPr marL="285750" indent="-285750" algn="just">
              <a:buFont typeface="Arial" panose="020B0604020202020204" pitchFamily="34" charset="0"/>
              <a:buChar char="•"/>
            </a:pPr>
            <a:r>
              <a:rPr lang="es-ES" sz="1600" dirty="0">
                <a:latin typeface="Franklin Gothic Book" panose="020B0503020102020204" pitchFamily="34" charset="0"/>
              </a:rPr>
              <a:t>Limitado acceso a internet</a:t>
            </a:r>
            <a:r>
              <a:rPr lang="en-MX" sz="1600">
                <a:latin typeface="Franklin Gothic Book" panose="020B0503020102020204" pitchFamily="34" charset="0"/>
              </a:rPr>
              <a:t>, 75% de las y los adolescentes en ambos estados </a:t>
            </a:r>
            <a:r>
              <a:rPr lang="en-MX" sz="1600" b="1">
                <a:solidFill>
                  <a:srgbClr val="6FBF4B"/>
                </a:solidFill>
                <a:latin typeface="Franklin Gothic Book" panose="020B0503020102020204" pitchFamily="34" charset="0"/>
              </a:rPr>
              <a:t>NO cuentan con acceso a internet en su casa. </a:t>
            </a:r>
            <a:endParaRPr lang="es-ES" sz="1600" b="1" dirty="0">
              <a:solidFill>
                <a:srgbClr val="6FBF4B"/>
              </a:solidFill>
              <a:latin typeface="Franklin Gothic Book" panose="020B0503020102020204" pitchFamily="34" charset="0"/>
            </a:endParaRPr>
          </a:p>
          <a:p>
            <a:pPr marL="285750" indent="-285750" algn="just">
              <a:buFont typeface="Arial" panose="020B0604020202020204" pitchFamily="34" charset="0"/>
              <a:buChar char="•"/>
            </a:pPr>
            <a:endParaRPr lang="es-ES" sz="1600" b="1" dirty="0">
              <a:solidFill>
                <a:srgbClr val="6FBF4B"/>
              </a:solidFill>
              <a:latin typeface="Franklin Gothic Book" panose="020B0503020102020204" pitchFamily="34" charset="0"/>
            </a:endParaRPr>
          </a:p>
          <a:p>
            <a:pPr marL="285750" indent="-285750" algn="just">
              <a:buFont typeface="Arial" panose="020B0604020202020204" pitchFamily="34" charset="0"/>
              <a:buChar char="•"/>
            </a:pPr>
            <a:r>
              <a:rPr lang="es-ES" sz="1600" dirty="0">
                <a:latin typeface="Franklin Gothic Book" panose="020B0503020102020204" pitchFamily="34" charset="0"/>
              </a:rPr>
              <a:t>Inicialmente Aprende en Casa </a:t>
            </a:r>
            <a:r>
              <a:rPr lang="es-ES" sz="1600" b="1" dirty="0">
                <a:solidFill>
                  <a:schemeClr val="accent1"/>
                </a:solidFill>
                <a:latin typeface="Franklin Gothic Book" panose="020B0503020102020204" pitchFamily="34" charset="0"/>
              </a:rPr>
              <a:t>no contempla brecha digital, ni diversidad cultural y lingüística</a:t>
            </a:r>
            <a:endParaRPr lang="en-MX" sz="1600" b="1">
              <a:solidFill>
                <a:schemeClr val="accent1"/>
              </a:solidFill>
              <a:latin typeface="Franklin Gothic Book" panose="020B0503020102020204" pitchFamily="34" charset="0"/>
            </a:endParaRPr>
          </a:p>
          <a:p>
            <a:pPr algn="just"/>
            <a:endParaRPr lang="es-ES" sz="1600" dirty="0">
              <a:latin typeface="Franklin Gothic Book" panose="020B0503020102020204" pitchFamily="34" charset="0"/>
            </a:endParaRPr>
          </a:p>
          <a:p>
            <a:pPr marL="285750" indent="-285750" algn="just">
              <a:buFont typeface="Arial" panose="020B0604020202020204" pitchFamily="34" charset="0"/>
              <a:buChar char="•"/>
            </a:pPr>
            <a:r>
              <a:rPr lang="en-MX" sz="1600">
                <a:latin typeface="Franklin Gothic Book" panose="020B0503020102020204" pitchFamily="34" charset="0"/>
              </a:rPr>
              <a:t>La </a:t>
            </a:r>
            <a:r>
              <a:rPr lang="en-MX" sz="1600" b="1">
                <a:solidFill>
                  <a:srgbClr val="6FBF4B"/>
                </a:solidFill>
                <a:latin typeface="Franklin Gothic Book" panose="020B0503020102020204" pitchFamily="34" charset="0"/>
              </a:rPr>
              <a:t>principal estrategia </a:t>
            </a:r>
            <a:r>
              <a:rPr lang="en-MX" sz="1600">
                <a:latin typeface="Franklin Gothic Book" panose="020B0503020102020204" pitchFamily="34" charset="0"/>
              </a:rPr>
              <a:t>es seguir las instrucciones enviadas por los docentes vía </a:t>
            </a:r>
            <a:r>
              <a:rPr lang="en-MX" sz="1600" b="1">
                <a:solidFill>
                  <a:schemeClr val="accent1"/>
                </a:solidFill>
                <a:latin typeface="Franklin Gothic Book" panose="020B0503020102020204" pitchFamily="34" charset="0"/>
              </a:rPr>
              <a:t>Whatsapp</a:t>
            </a:r>
            <a:r>
              <a:rPr lang="en-MX" sz="1600">
                <a:latin typeface="Franklin Gothic Book" panose="020B0503020102020204" pitchFamily="34" charset="0"/>
              </a:rPr>
              <a:t> o alguna red social. </a:t>
            </a:r>
            <a:endParaRPr lang="es-ES" sz="1600" dirty="0">
              <a:latin typeface="Franklin Gothic Book" panose="020B0503020102020204" pitchFamily="34" charset="0"/>
            </a:endParaRPr>
          </a:p>
          <a:p>
            <a:pPr marL="285750" indent="-285750" algn="just">
              <a:buFont typeface="Arial" panose="020B0604020202020204" pitchFamily="34" charset="0"/>
              <a:buChar char="•"/>
            </a:pPr>
            <a:endParaRPr lang="en-MX" sz="1600">
              <a:latin typeface="Franklin Gothic Book" panose="020B0503020102020204" pitchFamily="34" charset="0"/>
            </a:endParaRPr>
          </a:p>
          <a:p>
            <a:pPr marL="285750" indent="-285750" algn="just">
              <a:buFont typeface="Arial" panose="020B0604020202020204" pitchFamily="34" charset="0"/>
              <a:buChar char="•"/>
            </a:pPr>
            <a:r>
              <a:rPr lang="es-ES" sz="1600" b="1" dirty="0">
                <a:solidFill>
                  <a:schemeClr val="accent1"/>
                </a:solidFill>
                <a:latin typeface="Franklin Gothic Book" panose="020B0503020102020204" pitchFamily="34" charset="0"/>
              </a:rPr>
              <a:t>S</a:t>
            </a:r>
            <a:r>
              <a:rPr lang="en-MX" sz="1600" b="1">
                <a:solidFill>
                  <a:srgbClr val="6FBF4B"/>
                </a:solidFill>
                <a:latin typeface="Franklin Gothic Book" panose="020B0503020102020204" pitchFamily="34" charset="0"/>
              </a:rPr>
              <a:t>entimiento con respecto a estudiar en casa</a:t>
            </a:r>
            <a:r>
              <a:rPr lang="en-MX" sz="1600" b="1">
                <a:latin typeface="Franklin Gothic Book" panose="020B0503020102020204" pitchFamily="34" charset="0"/>
              </a:rPr>
              <a:t> </a:t>
            </a:r>
            <a:r>
              <a:rPr lang="en-MX" sz="1600">
                <a:latin typeface="Franklin Gothic Book" panose="020B0503020102020204" pitchFamily="34" charset="0"/>
              </a:rPr>
              <a:t>es que dejan mucha tarea</a:t>
            </a:r>
            <a:r>
              <a:rPr lang="es-ES" sz="1600" dirty="0">
                <a:latin typeface="Franklin Gothic Book" panose="020B0503020102020204" pitchFamily="34" charset="0"/>
              </a:rPr>
              <a:t>. limitadas herramientas y baja comprensión de las actividades</a:t>
            </a:r>
            <a:r>
              <a:rPr lang="en-MX" sz="1600">
                <a:latin typeface="Franklin Gothic Book" panose="020B0503020102020204" pitchFamily="34" charset="0"/>
              </a:rPr>
              <a:t>. </a:t>
            </a:r>
            <a:endParaRPr lang="es-ES" sz="1600" dirty="0">
              <a:latin typeface="Franklin Gothic Book" panose="020B0503020102020204" pitchFamily="34" charset="0"/>
            </a:endParaRPr>
          </a:p>
        </p:txBody>
      </p:sp>
      <p:sp>
        <p:nvSpPr>
          <p:cNvPr id="2" name="Rectángulo 1">
            <a:extLst>
              <a:ext uri="{FF2B5EF4-FFF2-40B4-BE49-F238E27FC236}">
                <a16:creationId xmlns:a16="http://schemas.microsoft.com/office/drawing/2014/main" id="{E7CEC52E-30D2-1B43-B05B-0FFD08ACDDA8}"/>
              </a:ext>
            </a:extLst>
          </p:cNvPr>
          <p:cNvSpPr/>
          <p:nvPr/>
        </p:nvSpPr>
        <p:spPr>
          <a:xfrm>
            <a:off x="494271" y="5867400"/>
            <a:ext cx="5614086" cy="1015663"/>
          </a:xfrm>
          <a:prstGeom prst="rect">
            <a:avLst/>
          </a:prstGeom>
        </p:spPr>
        <p:txBody>
          <a:bodyPr wrap="square">
            <a:spAutoFit/>
          </a:bodyPr>
          <a:lstStyle/>
          <a:p>
            <a:r>
              <a:rPr lang="es-MX" sz="1200" i="1" dirty="0"/>
              <a:t>“Siento que no es lo mismo acoplarse a estar en la virtualidad y que te manden trabajo y tú no llegas a comprender. Siento que es una de las cosas que en lo personal a mí me ha afectado. Se me complica en algunas ocasionas entender algunas cosas que se nos asigna. Entonces es muy… es realmente difícil en lo personal…”. </a:t>
            </a:r>
          </a:p>
        </p:txBody>
      </p:sp>
    </p:spTree>
    <p:extLst>
      <p:ext uri="{BB962C8B-B14F-4D97-AF65-F5344CB8AC3E}">
        <p14:creationId xmlns:p14="http://schemas.microsoft.com/office/powerpoint/2010/main" val="3057352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15">
                                            <p:txEl>
                                              <p:pRg st="2" end="2"/>
                                            </p:txEl>
                                          </p:spTgt>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15">
                                            <p:txEl>
                                              <p:pRg st="4" end="4"/>
                                            </p:txEl>
                                          </p:spTgt>
                                        </p:tgtEl>
                                        <p:attrNameLst>
                                          <p:attrName>style.visibility</p:attrName>
                                        </p:attrNameLst>
                                      </p:cBhvr>
                                      <p:to>
                                        <p:strVal val="visible"/>
                                      </p:to>
                                    </p:set>
                                  </p:childTnLst>
                                </p:cTn>
                              </p:par>
                              <p:par>
                                <p:cTn id="27" presetID="1" presetClass="entr" presetSubtype="0" fill="hold" grpId="1" nodeType="withEffect">
                                  <p:stCondLst>
                                    <p:cond delay="0"/>
                                  </p:stCondLst>
                                  <p:childTnLst>
                                    <p:set>
                                      <p:cBhvr>
                                        <p:cTn id="28"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5" grpId="1"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E555B3F7-C4D9-634E-B0FA-34FEDB94A9FE}"/>
              </a:ext>
            </a:extLst>
          </p:cNvPr>
          <p:cNvSpPr>
            <a:spLocks noGrp="1"/>
          </p:cNvSpPr>
          <p:nvPr>
            <p:ph type="body" idx="1"/>
          </p:nvPr>
        </p:nvSpPr>
        <p:spPr>
          <a:xfrm>
            <a:off x="0" y="1872575"/>
            <a:ext cx="4792133" cy="4587491"/>
          </a:xfrm>
        </p:spPr>
        <p:txBody>
          <a:bodyPr>
            <a:normAutofit/>
          </a:bodyPr>
          <a:lstStyle/>
          <a:p>
            <a:pPr algn="just"/>
            <a:r>
              <a:rPr lang="es-MX" sz="1600" dirty="0"/>
              <a:t>Rezago educativo </a:t>
            </a:r>
            <a:r>
              <a:rPr lang="es-MX" sz="1600" b="1" dirty="0">
                <a:solidFill>
                  <a:schemeClr val="accent5"/>
                </a:solidFill>
              </a:rPr>
              <a:t>dentro de las principales preocupaciones </a:t>
            </a:r>
            <a:r>
              <a:rPr lang="es-MX" sz="1600" dirty="0"/>
              <a:t>de madres a raíz de la pandemia, pero no de los padres.</a:t>
            </a:r>
          </a:p>
          <a:p>
            <a:pPr algn="just"/>
            <a:endParaRPr lang="es-MX" sz="1600" dirty="0"/>
          </a:p>
          <a:p>
            <a:pPr algn="just"/>
            <a:r>
              <a:rPr lang="es-ES_tradnl" sz="1600" dirty="0"/>
              <a:t>25.0% y 37.5% de las y los adolescentes en Chiapas refirieron que </a:t>
            </a:r>
            <a:r>
              <a:rPr lang="es-ES_tradnl" sz="1600" b="1" dirty="0">
                <a:solidFill>
                  <a:schemeClr val="accent5"/>
                </a:solidFill>
              </a:rPr>
              <a:t>NO han continuado con sus estudios</a:t>
            </a:r>
            <a:r>
              <a:rPr lang="es-ES_tradnl" sz="1600" dirty="0"/>
              <a:t> desde el inicio de la pandemia. </a:t>
            </a:r>
          </a:p>
          <a:p>
            <a:pPr algn="just"/>
            <a:endParaRPr lang="es-ES_tradnl" sz="1600" dirty="0"/>
          </a:p>
          <a:p>
            <a:pPr algn="just"/>
            <a:r>
              <a:rPr lang="es-ES_tradnl" sz="1600" dirty="0"/>
              <a:t>69.3% de las adolescentes y 77.8% de los adolescentes refirieron </a:t>
            </a:r>
            <a:r>
              <a:rPr lang="es-ES_tradnl" sz="1600" b="1" dirty="0">
                <a:solidFill>
                  <a:schemeClr val="accent5"/>
                </a:solidFill>
              </a:rPr>
              <a:t>NO tener acceso a internet en sus casas</a:t>
            </a:r>
            <a:r>
              <a:rPr lang="es-ES_tradnl" sz="1600" dirty="0"/>
              <a:t>, lo cual limita las estrategias de educación a distancia. </a:t>
            </a:r>
          </a:p>
          <a:p>
            <a:pPr algn="just"/>
            <a:endParaRPr lang="es-ES_tradnl" sz="1600" dirty="0"/>
          </a:p>
          <a:p>
            <a:pPr algn="just"/>
            <a:r>
              <a:rPr lang="es-ES_tradnl" sz="1600" dirty="0"/>
              <a:t>Deserción del 16% en comparación con datos de la ECOVID-ED (2.2%); 50% por razones de la pandemia o cuestiones económicas</a:t>
            </a:r>
          </a:p>
          <a:p>
            <a:pPr algn="just"/>
            <a:endParaRPr lang="en-US" sz="1600" dirty="0"/>
          </a:p>
          <a:p>
            <a:pPr algn="just"/>
            <a:endParaRPr lang="es-MX" sz="1600" dirty="0"/>
          </a:p>
          <a:p>
            <a:pPr marL="3771900" lvl="8" indent="0" algn="just">
              <a:buNone/>
            </a:pPr>
            <a:endParaRPr lang="es-MX" sz="1000" dirty="0">
              <a:latin typeface="Franklin Gothic Book" panose="020B0503020102020204" pitchFamily="34" charset="0"/>
            </a:endParaRPr>
          </a:p>
        </p:txBody>
      </p:sp>
      <p:sp>
        <p:nvSpPr>
          <p:cNvPr id="4" name="Título 1">
            <a:extLst>
              <a:ext uri="{FF2B5EF4-FFF2-40B4-BE49-F238E27FC236}">
                <a16:creationId xmlns:a16="http://schemas.microsoft.com/office/drawing/2014/main" id="{64BB1047-E7C7-504A-B30A-98A14B79E69E}"/>
              </a:ext>
            </a:extLst>
          </p:cNvPr>
          <p:cNvSpPr>
            <a:spLocks noGrp="1"/>
          </p:cNvSpPr>
          <p:nvPr>
            <p:ph type="title"/>
          </p:nvPr>
        </p:nvSpPr>
        <p:spPr>
          <a:xfrm>
            <a:off x="457200" y="618068"/>
            <a:ext cx="8229600" cy="1143000"/>
          </a:xfrm>
        </p:spPr>
        <p:txBody>
          <a:bodyPr>
            <a:noAutofit/>
          </a:bodyPr>
          <a:lstStyle/>
          <a:p>
            <a:r>
              <a:rPr lang="es-MX" sz="3200" dirty="0"/>
              <a:t>Ampliación de inequidades: brecha digital</a:t>
            </a:r>
          </a:p>
        </p:txBody>
      </p:sp>
      <p:sp>
        <p:nvSpPr>
          <p:cNvPr id="5" name="CuadroTexto 4">
            <a:extLst>
              <a:ext uri="{FF2B5EF4-FFF2-40B4-BE49-F238E27FC236}">
                <a16:creationId xmlns:a16="http://schemas.microsoft.com/office/drawing/2014/main" id="{F3BF952A-D869-754B-B295-6A21770E7BE2}"/>
              </a:ext>
            </a:extLst>
          </p:cNvPr>
          <p:cNvSpPr txBox="1"/>
          <p:nvPr/>
        </p:nvSpPr>
        <p:spPr>
          <a:xfrm>
            <a:off x="6744549" y="6249339"/>
            <a:ext cx="2230482" cy="307777"/>
          </a:xfrm>
          <a:prstGeom prst="rect">
            <a:avLst/>
          </a:prstGeom>
          <a:noFill/>
        </p:spPr>
        <p:txBody>
          <a:bodyPr wrap="none" rtlCol="0">
            <a:spAutoFit/>
          </a:bodyPr>
          <a:lstStyle/>
          <a:p>
            <a:r>
              <a:rPr lang="es-MX" sz="1400" i="1" dirty="0"/>
              <a:t>*Voces-19 (n=15,773) IAD</a:t>
            </a:r>
          </a:p>
        </p:txBody>
      </p:sp>
      <p:pic>
        <p:nvPicPr>
          <p:cNvPr id="6" name="Imagen 5">
            <a:extLst>
              <a:ext uri="{FF2B5EF4-FFF2-40B4-BE49-F238E27FC236}">
                <a16:creationId xmlns:a16="http://schemas.microsoft.com/office/drawing/2014/main" id="{1B2A6BBC-3BC6-5842-A25E-0C3B12A49ED9}"/>
              </a:ext>
            </a:extLst>
          </p:cNvPr>
          <p:cNvPicPr>
            <a:picLocks noChangeAspect="1"/>
          </p:cNvPicPr>
          <p:nvPr/>
        </p:nvPicPr>
        <p:blipFill rotWithShape="1">
          <a:blip r:embed="rId3"/>
          <a:srcRect l="49485"/>
          <a:stretch/>
        </p:blipFill>
        <p:spPr>
          <a:xfrm>
            <a:off x="5021792" y="1584709"/>
            <a:ext cx="3953239" cy="2155308"/>
          </a:xfrm>
          <a:prstGeom prst="rect">
            <a:avLst/>
          </a:prstGeom>
        </p:spPr>
      </p:pic>
      <p:pic>
        <p:nvPicPr>
          <p:cNvPr id="7" name="Imagen 6">
            <a:extLst>
              <a:ext uri="{FF2B5EF4-FFF2-40B4-BE49-F238E27FC236}">
                <a16:creationId xmlns:a16="http://schemas.microsoft.com/office/drawing/2014/main" id="{FAB97454-BA2A-E841-9B78-4546833C03A8}"/>
              </a:ext>
            </a:extLst>
          </p:cNvPr>
          <p:cNvPicPr>
            <a:picLocks noChangeAspect="1"/>
          </p:cNvPicPr>
          <p:nvPr/>
        </p:nvPicPr>
        <p:blipFill rotWithShape="1">
          <a:blip r:embed="rId3"/>
          <a:srcRect r="49485"/>
          <a:stretch/>
        </p:blipFill>
        <p:spPr>
          <a:xfrm>
            <a:off x="5046052" y="4030118"/>
            <a:ext cx="3928979" cy="2142082"/>
          </a:xfrm>
          <a:prstGeom prst="rect">
            <a:avLst/>
          </a:prstGeom>
        </p:spPr>
      </p:pic>
      <p:sp>
        <p:nvSpPr>
          <p:cNvPr id="8" name="CuadroTexto 7">
            <a:extLst>
              <a:ext uri="{FF2B5EF4-FFF2-40B4-BE49-F238E27FC236}">
                <a16:creationId xmlns:a16="http://schemas.microsoft.com/office/drawing/2014/main" id="{295AC957-7B29-F241-A3CE-BB12C7192C70}"/>
              </a:ext>
            </a:extLst>
          </p:cNvPr>
          <p:cNvSpPr txBox="1"/>
          <p:nvPr/>
        </p:nvSpPr>
        <p:spPr>
          <a:xfrm>
            <a:off x="2247966" y="6172200"/>
            <a:ext cx="2324034" cy="307777"/>
          </a:xfrm>
          <a:prstGeom prst="rect">
            <a:avLst/>
          </a:prstGeom>
          <a:noFill/>
        </p:spPr>
        <p:txBody>
          <a:bodyPr wrap="none" rtlCol="0">
            <a:spAutoFit/>
          </a:bodyPr>
          <a:lstStyle/>
          <a:p>
            <a:r>
              <a:rPr lang="es-MX" sz="1400" i="1" dirty="0"/>
              <a:t>*Encuesta CAP, Chis (n=84)</a:t>
            </a:r>
          </a:p>
        </p:txBody>
      </p:sp>
    </p:spTree>
    <p:extLst>
      <p:ext uri="{BB962C8B-B14F-4D97-AF65-F5344CB8AC3E}">
        <p14:creationId xmlns:p14="http://schemas.microsoft.com/office/powerpoint/2010/main" val="213244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0E012B-4EF1-BB4B-AD62-890F1FCA687C}"/>
              </a:ext>
            </a:extLst>
          </p:cNvPr>
          <p:cNvSpPr>
            <a:spLocks noGrp="1"/>
          </p:cNvSpPr>
          <p:nvPr>
            <p:ph type="title"/>
          </p:nvPr>
        </p:nvSpPr>
        <p:spPr/>
        <p:txBody>
          <a:bodyPr>
            <a:normAutofit fontScale="90000"/>
          </a:bodyPr>
          <a:lstStyle/>
          <a:p>
            <a:r>
              <a:rPr lang="es-MX" dirty="0"/>
              <a:t>Impacto de la disrupción escolar en el rezago social</a:t>
            </a:r>
          </a:p>
        </p:txBody>
      </p:sp>
      <p:sp>
        <p:nvSpPr>
          <p:cNvPr id="3" name="Marcador de texto 2">
            <a:extLst>
              <a:ext uri="{FF2B5EF4-FFF2-40B4-BE49-F238E27FC236}">
                <a16:creationId xmlns:a16="http://schemas.microsoft.com/office/drawing/2014/main" id="{66F4E9E7-665D-824A-A465-27B9FAA5166E}"/>
              </a:ext>
            </a:extLst>
          </p:cNvPr>
          <p:cNvSpPr>
            <a:spLocks noGrp="1"/>
          </p:cNvSpPr>
          <p:nvPr>
            <p:ph type="body" idx="1"/>
          </p:nvPr>
        </p:nvSpPr>
        <p:spPr/>
        <p:txBody>
          <a:bodyPr>
            <a:normAutofit fontScale="85000" lnSpcReduction="20000"/>
          </a:bodyPr>
          <a:lstStyle/>
          <a:p>
            <a:r>
              <a:rPr lang="es-MX" dirty="0"/>
              <a:t>Conversatorio con jóvenes y autoridades y mapeo de programas</a:t>
            </a:r>
          </a:p>
        </p:txBody>
      </p:sp>
      <p:sp>
        <p:nvSpPr>
          <p:cNvPr id="4" name="Marcador de texto 3">
            <a:extLst>
              <a:ext uri="{FF2B5EF4-FFF2-40B4-BE49-F238E27FC236}">
                <a16:creationId xmlns:a16="http://schemas.microsoft.com/office/drawing/2014/main" id="{10412A97-8AB6-0E4A-ABC8-07F6988AB46F}"/>
              </a:ext>
            </a:extLst>
          </p:cNvPr>
          <p:cNvSpPr>
            <a:spLocks noGrp="1"/>
          </p:cNvSpPr>
          <p:nvPr>
            <p:ph type="body" idx="2"/>
          </p:nvPr>
        </p:nvSpPr>
        <p:spPr>
          <a:xfrm>
            <a:off x="457202" y="2144712"/>
            <a:ext cx="4114798" cy="4357688"/>
          </a:xfrm>
        </p:spPr>
        <p:txBody>
          <a:bodyPr>
            <a:normAutofit fontScale="92500" lnSpcReduction="10000"/>
          </a:bodyPr>
          <a:lstStyle/>
          <a:p>
            <a:r>
              <a:rPr lang="es-MX" sz="1600" dirty="0"/>
              <a:t>Escuelas dejaron de ser espacios de socialización y de diseminación amplia de estrategias transversales, ej. Educación sexual integral.</a:t>
            </a:r>
          </a:p>
          <a:p>
            <a:r>
              <a:rPr lang="es-MX" sz="1600" dirty="0"/>
              <a:t>Riesgo de deserción por uniones tempranas, migración o inicio de vida laboral.</a:t>
            </a:r>
          </a:p>
          <a:p>
            <a:r>
              <a:rPr lang="es-MX" sz="1600" dirty="0"/>
              <a:t>Sobrecarga en docentes y limitado apoyo para cumplir con nuevas necesidades.</a:t>
            </a:r>
          </a:p>
          <a:p>
            <a:r>
              <a:rPr lang="es-MX" sz="1600" dirty="0"/>
              <a:t>Desconfianza en el gobierno limita acciones de prevención y regreso a clases.</a:t>
            </a:r>
          </a:p>
          <a:p>
            <a:r>
              <a:rPr lang="es-MX" sz="1600" dirty="0"/>
              <a:t>Preocupación por adicciones e inserción al crimen organizado.</a:t>
            </a:r>
          </a:p>
          <a:p>
            <a:r>
              <a:rPr lang="es-MX" sz="1600" dirty="0"/>
              <a:t>Capital social: estrategias colaborativas en las comunidades para continuidad educativa.</a:t>
            </a:r>
          </a:p>
          <a:p>
            <a:r>
              <a:rPr lang="es-MX" sz="1600" dirty="0"/>
              <a:t>Salvo útiles escolares, no se identificaron apoyos gubernamentales para mitigar el impacto en deserción.</a:t>
            </a:r>
          </a:p>
        </p:txBody>
      </p:sp>
      <p:sp>
        <p:nvSpPr>
          <p:cNvPr id="5" name="Marcador de texto 4">
            <a:extLst>
              <a:ext uri="{FF2B5EF4-FFF2-40B4-BE49-F238E27FC236}">
                <a16:creationId xmlns:a16="http://schemas.microsoft.com/office/drawing/2014/main" id="{6036865C-FD39-8244-8645-4C04377630F8}"/>
              </a:ext>
            </a:extLst>
          </p:cNvPr>
          <p:cNvSpPr>
            <a:spLocks noGrp="1"/>
          </p:cNvSpPr>
          <p:nvPr>
            <p:ph type="body" idx="3"/>
          </p:nvPr>
        </p:nvSpPr>
        <p:spPr/>
        <p:txBody>
          <a:bodyPr>
            <a:normAutofit fontScale="85000" lnSpcReduction="20000"/>
          </a:bodyPr>
          <a:lstStyle/>
          <a:p>
            <a:r>
              <a:rPr lang="es-MX" dirty="0"/>
              <a:t>Cambio en planes de vida académica Voces-19</a:t>
            </a:r>
          </a:p>
        </p:txBody>
      </p:sp>
      <p:pic>
        <p:nvPicPr>
          <p:cNvPr id="7" name="Imagen 6">
            <a:extLst>
              <a:ext uri="{FF2B5EF4-FFF2-40B4-BE49-F238E27FC236}">
                <a16:creationId xmlns:a16="http://schemas.microsoft.com/office/drawing/2014/main" id="{4FD34EA2-935F-0F4C-9BC8-E900D8F6FF62}"/>
              </a:ext>
            </a:extLst>
          </p:cNvPr>
          <p:cNvPicPr>
            <a:picLocks noChangeAspect="1"/>
          </p:cNvPicPr>
          <p:nvPr/>
        </p:nvPicPr>
        <p:blipFill>
          <a:blip r:embed="rId2"/>
          <a:stretch>
            <a:fillRect/>
          </a:stretch>
        </p:blipFill>
        <p:spPr>
          <a:xfrm>
            <a:off x="4645026" y="2501572"/>
            <a:ext cx="4194173" cy="2933748"/>
          </a:xfrm>
          <a:prstGeom prst="rect">
            <a:avLst/>
          </a:prstGeom>
        </p:spPr>
      </p:pic>
      <p:sp>
        <p:nvSpPr>
          <p:cNvPr id="8" name="CuadroTexto 7">
            <a:extLst>
              <a:ext uri="{FF2B5EF4-FFF2-40B4-BE49-F238E27FC236}">
                <a16:creationId xmlns:a16="http://schemas.microsoft.com/office/drawing/2014/main" id="{CA367FD4-B268-7B45-9966-B1918AFB4958}"/>
              </a:ext>
            </a:extLst>
          </p:cNvPr>
          <p:cNvSpPr txBox="1"/>
          <p:nvPr/>
        </p:nvSpPr>
        <p:spPr>
          <a:xfrm>
            <a:off x="6684918" y="5635823"/>
            <a:ext cx="2230482" cy="307777"/>
          </a:xfrm>
          <a:prstGeom prst="rect">
            <a:avLst/>
          </a:prstGeom>
          <a:noFill/>
        </p:spPr>
        <p:txBody>
          <a:bodyPr wrap="none" rtlCol="0">
            <a:spAutoFit/>
          </a:bodyPr>
          <a:lstStyle/>
          <a:p>
            <a:r>
              <a:rPr lang="es-MX" sz="1400" i="1" dirty="0"/>
              <a:t>*Voces-19 (n=15,773) IAD</a:t>
            </a:r>
          </a:p>
        </p:txBody>
      </p:sp>
    </p:spTree>
    <p:extLst>
      <p:ext uri="{BB962C8B-B14F-4D97-AF65-F5344CB8AC3E}">
        <p14:creationId xmlns:p14="http://schemas.microsoft.com/office/powerpoint/2010/main" val="1858578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57AB505B-EC23-2586-E5CA-8D7AA9403B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2057400"/>
            <a:ext cx="5867400" cy="4400550"/>
          </a:xfrm>
          <a:prstGeom prst="rect">
            <a:avLst/>
          </a:prstGeom>
        </p:spPr>
      </p:pic>
      <p:sp>
        <p:nvSpPr>
          <p:cNvPr id="2" name="Título 1">
            <a:extLst>
              <a:ext uri="{FF2B5EF4-FFF2-40B4-BE49-F238E27FC236}">
                <a16:creationId xmlns:a16="http://schemas.microsoft.com/office/drawing/2014/main" id="{90C46CAA-A8A7-4F4E-A78D-0F3694A1A50D}"/>
              </a:ext>
            </a:extLst>
          </p:cNvPr>
          <p:cNvSpPr>
            <a:spLocks noGrp="1"/>
          </p:cNvSpPr>
          <p:nvPr>
            <p:ph type="title"/>
          </p:nvPr>
        </p:nvSpPr>
        <p:spPr/>
        <p:txBody>
          <a:bodyPr>
            <a:noAutofit/>
          </a:bodyPr>
          <a:lstStyle/>
          <a:p>
            <a:r>
              <a:rPr lang="es-MX" sz="3200" dirty="0"/>
              <a:t>Escuelas como centro articulador de desarrollo social en las comunidades </a:t>
            </a:r>
          </a:p>
        </p:txBody>
      </p:sp>
    </p:spTree>
    <p:extLst>
      <p:ext uri="{BB962C8B-B14F-4D97-AF65-F5344CB8AC3E}">
        <p14:creationId xmlns:p14="http://schemas.microsoft.com/office/powerpoint/2010/main" val="111156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F41C9CDA-1589-6B42-95C9-69253DE46878}"/>
              </a:ext>
            </a:extLst>
          </p:cNvPr>
          <p:cNvSpPr>
            <a:spLocks noGrp="1"/>
          </p:cNvSpPr>
          <p:nvPr>
            <p:ph type="body" idx="1"/>
          </p:nvPr>
        </p:nvSpPr>
        <p:spPr>
          <a:xfrm>
            <a:off x="457199" y="1219200"/>
            <a:ext cx="8568267" cy="5334000"/>
          </a:xfrm>
        </p:spPr>
        <p:txBody>
          <a:bodyPr>
            <a:noAutofit/>
          </a:bodyPr>
          <a:lstStyle/>
          <a:p>
            <a:pPr marL="342900" algn="just">
              <a:buClr>
                <a:schemeClr val="dk1"/>
              </a:buClr>
              <a:buSzPts val="2000"/>
              <a:buFont typeface="Libre Franklin"/>
              <a:buAutoNum type="arabicPeriod"/>
            </a:pPr>
            <a:r>
              <a:rPr lang="es-ES_tradnl" sz="1700" b="1" dirty="0">
                <a:solidFill>
                  <a:schemeClr val="dk1"/>
                </a:solidFill>
              </a:rPr>
              <a:t>Evaluar:</a:t>
            </a:r>
            <a:r>
              <a:rPr lang="es-ES_tradnl" sz="1700" dirty="0">
                <a:solidFill>
                  <a:schemeClr val="dk1"/>
                </a:solidFill>
              </a:rPr>
              <a:t> el </a:t>
            </a:r>
            <a:r>
              <a:rPr lang="es-ES_tradnl" sz="1700" b="1" dirty="0">
                <a:solidFill>
                  <a:schemeClr val="accent5"/>
                </a:solidFill>
              </a:rPr>
              <a:t>grado de rezago educativo y la deserción escolar </a:t>
            </a:r>
            <a:r>
              <a:rPr lang="es-ES_tradnl" sz="1700" dirty="0">
                <a:solidFill>
                  <a:schemeClr val="dk1"/>
                </a:solidFill>
              </a:rPr>
              <a:t>y sus determinantes</a:t>
            </a:r>
          </a:p>
          <a:p>
            <a:pPr marL="342900" algn="just">
              <a:buClr>
                <a:schemeClr val="dk1"/>
              </a:buClr>
              <a:buSzPts val="2000"/>
              <a:buFont typeface="Libre Franklin"/>
              <a:buAutoNum type="arabicPeriod"/>
            </a:pPr>
            <a:r>
              <a:rPr lang="es-ES_tradnl" sz="1700" b="1" dirty="0">
                <a:solidFill>
                  <a:schemeClr val="dk1"/>
                </a:solidFill>
              </a:rPr>
              <a:t>Fortalecer:</a:t>
            </a:r>
            <a:r>
              <a:rPr lang="es-ES_tradnl" sz="1700" dirty="0">
                <a:solidFill>
                  <a:schemeClr val="dk1"/>
                </a:solidFill>
              </a:rPr>
              <a:t> las escuelas como </a:t>
            </a:r>
            <a:r>
              <a:rPr lang="es-ES_tradnl" sz="1700" b="1" dirty="0">
                <a:solidFill>
                  <a:schemeClr val="accent5"/>
                </a:solidFill>
              </a:rPr>
              <a:t>espacios para el desarrollo social comunitario</a:t>
            </a:r>
          </a:p>
          <a:p>
            <a:pPr marL="342900" algn="just">
              <a:buClr>
                <a:schemeClr val="dk1"/>
              </a:buClr>
              <a:buSzPts val="2000"/>
              <a:buFont typeface="Libre Franklin"/>
              <a:buAutoNum type="arabicPeriod"/>
            </a:pPr>
            <a:r>
              <a:rPr lang="es-ES_tradnl" sz="1700" b="1" dirty="0">
                <a:solidFill>
                  <a:schemeClr val="dk1"/>
                </a:solidFill>
              </a:rPr>
              <a:t>Capitalizar</a:t>
            </a:r>
            <a:r>
              <a:rPr lang="es-ES_tradnl" sz="1700" b="1" dirty="0">
                <a:solidFill>
                  <a:schemeClr val="dk1"/>
                </a:solidFill>
                <a:sym typeface="Wingdings" pitchFamily="2" charset="2"/>
              </a:rPr>
              <a:t>:</a:t>
            </a:r>
            <a:r>
              <a:rPr lang="es-ES_tradnl" sz="1700" dirty="0">
                <a:solidFill>
                  <a:schemeClr val="dk1"/>
                </a:solidFill>
                <a:sym typeface="Wingdings" pitchFamily="2" charset="2"/>
              </a:rPr>
              <a:t> e</a:t>
            </a:r>
            <a:r>
              <a:rPr lang="es-ES_tradnl" sz="1700" dirty="0">
                <a:solidFill>
                  <a:schemeClr val="dk1"/>
                </a:solidFill>
              </a:rPr>
              <a:t>strategias efectivas surgidas a partir de la pandemia y adaptar TICS hacia una </a:t>
            </a:r>
            <a:r>
              <a:rPr lang="es-ES_tradnl" sz="1700" b="1" dirty="0">
                <a:solidFill>
                  <a:schemeClr val="accent5"/>
                </a:solidFill>
              </a:rPr>
              <a:t>mayor participación y eficiencia</a:t>
            </a:r>
            <a:r>
              <a:rPr lang="es-ES_tradnl" sz="1700" dirty="0">
                <a:solidFill>
                  <a:schemeClr val="dk1"/>
                </a:solidFill>
              </a:rPr>
              <a:t> del sistema educativo</a:t>
            </a:r>
          </a:p>
          <a:p>
            <a:pPr marL="342900" algn="just">
              <a:buClr>
                <a:schemeClr val="dk1"/>
              </a:buClr>
              <a:buSzPts val="2000"/>
              <a:buFont typeface="Libre Franklin"/>
              <a:buAutoNum type="arabicPeriod"/>
            </a:pPr>
            <a:r>
              <a:rPr lang="es-ES_tradnl" sz="1700" b="1" dirty="0">
                <a:solidFill>
                  <a:schemeClr val="tx1"/>
                </a:solidFill>
              </a:rPr>
              <a:t>Acción afirmativa:</a:t>
            </a:r>
            <a:r>
              <a:rPr lang="es-ES_tradnl" sz="1700" b="1" dirty="0">
                <a:solidFill>
                  <a:schemeClr val="accent5"/>
                </a:solidFill>
              </a:rPr>
              <a:t> </a:t>
            </a:r>
            <a:r>
              <a:rPr lang="es-ES_tradnl" sz="1700" dirty="0">
                <a:solidFill>
                  <a:schemeClr val="dk1"/>
                </a:solidFill>
              </a:rPr>
              <a:t>mediante </a:t>
            </a:r>
            <a:r>
              <a:rPr lang="es-ES_tradnl" sz="1700" b="1" dirty="0">
                <a:solidFill>
                  <a:schemeClr val="accent5"/>
                </a:solidFill>
              </a:rPr>
              <a:t>políticas sociales integrales </a:t>
            </a:r>
            <a:r>
              <a:rPr lang="es-ES_tradnl" sz="1700" dirty="0">
                <a:solidFill>
                  <a:schemeClr val="dk1"/>
                </a:solidFill>
              </a:rPr>
              <a:t>para prevenir la deserción dirigidas a grupos prioritarios</a:t>
            </a:r>
          </a:p>
          <a:p>
            <a:pPr marL="342900" lvl="0" algn="just">
              <a:buClr>
                <a:schemeClr val="dk1"/>
              </a:buClr>
              <a:buSzPts val="2000"/>
              <a:buFont typeface="Libre Franklin"/>
              <a:buAutoNum type="arabicPeriod"/>
            </a:pPr>
            <a:r>
              <a:rPr lang="es-ES_tradnl" sz="1700" b="1" dirty="0"/>
              <a:t>Integrar: </a:t>
            </a:r>
            <a:r>
              <a:rPr lang="es-ES_tradnl" sz="1700" dirty="0"/>
              <a:t>estrategias de educación colaborativa, así como </a:t>
            </a:r>
            <a:r>
              <a:rPr lang="es-ES_tradnl" sz="1700" b="1" dirty="0">
                <a:solidFill>
                  <a:schemeClr val="accent5"/>
                </a:solidFill>
              </a:rPr>
              <a:t>núcleos educativos y tutorías </a:t>
            </a:r>
            <a:r>
              <a:rPr lang="es-ES_tradnl" sz="1700" dirty="0"/>
              <a:t>con enfoque intercultural</a:t>
            </a:r>
            <a:endParaRPr lang="es-ES_tradnl" sz="1700" dirty="0">
              <a:solidFill>
                <a:schemeClr val="dk1"/>
              </a:solidFill>
            </a:endParaRPr>
          </a:p>
          <a:p>
            <a:pPr marL="342900" lvl="0" algn="just">
              <a:spcBef>
                <a:spcPts val="0"/>
              </a:spcBef>
              <a:buClr>
                <a:schemeClr val="dk1"/>
              </a:buClr>
              <a:buSzPts val="2000"/>
              <a:buFont typeface="Libre Franklin"/>
              <a:buAutoNum type="arabicPeriod"/>
            </a:pPr>
            <a:r>
              <a:rPr lang="es-ES_tradnl" sz="1700" b="1" dirty="0">
                <a:solidFill>
                  <a:schemeClr val="tx1"/>
                </a:solidFill>
              </a:rPr>
              <a:t>Incrementar: </a:t>
            </a:r>
            <a:r>
              <a:rPr lang="es-ES_tradnl" sz="1700" dirty="0">
                <a:solidFill>
                  <a:schemeClr val="dk1"/>
                </a:solidFill>
              </a:rPr>
              <a:t>la difusión de programas en las comunidades y </a:t>
            </a:r>
            <a:r>
              <a:rPr lang="es-ES_tradnl" sz="1700" b="1" dirty="0">
                <a:solidFill>
                  <a:schemeClr val="accent5"/>
                </a:solidFill>
              </a:rPr>
              <a:t>disminuir las barreras </a:t>
            </a:r>
            <a:r>
              <a:rPr lang="es-ES_tradnl" sz="1700" dirty="0">
                <a:solidFill>
                  <a:schemeClr val="dk1"/>
                </a:solidFill>
              </a:rPr>
              <a:t>vinculadas al tipo de requisitos solicitados para la inscripción y el medio</a:t>
            </a:r>
            <a:endParaRPr lang="es-ES_tradnl" sz="1700" dirty="0"/>
          </a:p>
          <a:p>
            <a:pPr marL="342900" lvl="0" algn="just">
              <a:spcBef>
                <a:spcPts val="0"/>
              </a:spcBef>
              <a:buClr>
                <a:schemeClr val="dk1"/>
              </a:buClr>
              <a:buSzPts val="2000"/>
              <a:buFont typeface="Libre Franklin"/>
              <a:buAutoNum type="arabicPeriod"/>
            </a:pPr>
            <a:r>
              <a:rPr lang="es-ES_tradnl" sz="1700" b="1" dirty="0">
                <a:solidFill>
                  <a:schemeClr val="dk1"/>
                </a:solidFill>
              </a:rPr>
              <a:t>Ampliar: </a:t>
            </a:r>
            <a:r>
              <a:rPr lang="es-ES_tradnl" sz="1700" dirty="0">
                <a:solidFill>
                  <a:schemeClr val="dk1"/>
                </a:solidFill>
              </a:rPr>
              <a:t>el acceso a las </a:t>
            </a:r>
            <a:r>
              <a:rPr lang="es-ES_tradnl" sz="1700" b="1" dirty="0" err="1">
                <a:solidFill>
                  <a:schemeClr val="accent5"/>
                </a:solidFill>
              </a:rPr>
              <a:t>TICs</a:t>
            </a:r>
            <a:r>
              <a:rPr lang="es-ES_tradnl" sz="1700" b="1" dirty="0">
                <a:solidFill>
                  <a:schemeClr val="accent5"/>
                </a:solidFill>
              </a:rPr>
              <a:t> e Internet</a:t>
            </a:r>
            <a:r>
              <a:rPr lang="es-ES_tradnl" sz="1700" dirty="0">
                <a:solidFill>
                  <a:schemeClr val="dk1"/>
                </a:solidFill>
              </a:rPr>
              <a:t>, tanto en comunidades como en escuelas</a:t>
            </a:r>
          </a:p>
          <a:p>
            <a:pPr marL="342900" lvl="0" algn="just">
              <a:spcBef>
                <a:spcPts val="0"/>
              </a:spcBef>
              <a:buClr>
                <a:schemeClr val="dk1"/>
              </a:buClr>
              <a:buSzPts val="2000"/>
              <a:buFont typeface="Libre Franklin"/>
              <a:buAutoNum type="arabicPeriod"/>
            </a:pPr>
            <a:r>
              <a:rPr lang="es-ES_tradnl" sz="1700" b="1" dirty="0">
                <a:solidFill>
                  <a:schemeClr val="dk1"/>
                </a:solidFill>
              </a:rPr>
              <a:t>Fortalecer: </a:t>
            </a:r>
            <a:r>
              <a:rPr lang="es-ES_tradnl" sz="1700" dirty="0">
                <a:solidFill>
                  <a:schemeClr val="dk1"/>
                </a:solidFill>
              </a:rPr>
              <a:t>las </a:t>
            </a:r>
            <a:r>
              <a:rPr lang="es-ES_tradnl" sz="1700" b="1" dirty="0">
                <a:solidFill>
                  <a:schemeClr val="accent5"/>
                </a:solidFill>
              </a:rPr>
              <a:t>capacidades de </a:t>
            </a:r>
            <a:r>
              <a:rPr lang="es-ES_tradnl" sz="1700" b="1" dirty="0" err="1">
                <a:solidFill>
                  <a:schemeClr val="accent5"/>
                </a:solidFill>
              </a:rPr>
              <a:t>lxs</a:t>
            </a:r>
            <a:r>
              <a:rPr lang="es-ES_tradnl" sz="1700" b="1" dirty="0">
                <a:solidFill>
                  <a:schemeClr val="accent5"/>
                </a:solidFill>
              </a:rPr>
              <a:t> docentes </a:t>
            </a:r>
            <a:r>
              <a:rPr lang="es-ES_tradnl" sz="1700" dirty="0">
                <a:solidFill>
                  <a:schemeClr val="dk1"/>
                </a:solidFill>
              </a:rPr>
              <a:t>en </a:t>
            </a:r>
            <a:r>
              <a:rPr lang="es-ES_tradnl" sz="1700" dirty="0" err="1">
                <a:solidFill>
                  <a:schemeClr val="dk1"/>
                </a:solidFill>
              </a:rPr>
              <a:t>TICs</a:t>
            </a:r>
            <a:r>
              <a:rPr lang="es-ES_tradnl" sz="1700" dirty="0">
                <a:solidFill>
                  <a:schemeClr val="dk1"/>
                </a:solidFill>
              </a:rPr>
              <a:t>, apoyo psico-emocional, identificación y prevención de violencias y resolución de conflictos</a:t>
            </a:r>
          </a:p>
          <a:p>
            <a:pPr marL="342900" lvl="0" algn="just">
              <a:spcBef>
                <a:spcPts val="0"/>
              </a:spcBef>
              <a:buClr>
                <a:schemeClr val="dk1"/>
              </a:buClr>
              <a:buSzPts val="2000"/>
              <a:buFont typeface="Libre Franklin"/>
              <a:buAutoNum type="arabicPeriod"/>
            </a:pPr>
            <a:r>
              <a:rPr lang="es-ES_tradnl" sz="1700" b="1" dirty="0">
                <a:solidFill>
                  <a:schemeClr val="dk1"/>
                </a:solidFill>
              </a:rPr>
              <a:t>Proveer: </a:t>
            </a:r>
            <a:r>
              <a:rPr lang="es-ES_tradnl" sz="1700" dirty="0">
                <a:solidFill>
                  <a:schemeClr val="dk1"/>
                </a:solidFill>
              </a:rPr>
              <a:t>servicios de </a:t>
            </a:r>
            <a:r>
              <a:rPr lang="es-ES_tradnl" sz="1700" b="1" dirty="0">
                <a:solidFill>
                  <a:schemeClr val="accent5"/>
                </a:solidFill>
              </a:rPr>
              <a:t>apoyo psicoemocional y plataformas </a:t>
            </a:r>
            <a:r>
              <a:rPr lang="es-ES_tradnl" sz="1700" dirty="0">
                <a:solidFill>
                  <a:schemeClr val="dk1"/>
                </a:solidFill>
              </a:rPr>
              <a:t>de apoyo en gestión para docentes</a:t>
            </a:r>
          </a:p>
          <a:p>
            <a:pPr marL="342900" lvl="0" algn="just">
              <a:spcBef>
                <a:spcPts val="0"/>
              </a:spcBef>
              <a:buClr>
                <a:schemeClr val="dk1"/>
              </a:buClr>
              <a:buSzPts val="2000"/>
              <a:buFont typeface="Libre Franklin"/>
              <a:buAutoNum type="arabicPeriod"/>
            </a:pPr>
            <a:r>
              <a:rPr lang="es-ES_tradnl" sz="1700" b="1" dirty="0">
                <a:solidFill>
                  <a:schemeClr val="tx1"/>
                </a:solidFill>
              </a:rPr>
              <a:t>Ampliar: </a:t>
            </a:r>
            <a:r>
              <a:rPr lang="es-ES_tradnl" sz="1700" dirty="0">
                <a:solidFill>
                  <a:schemeClr val="tx1"/>
                </a:solidFill>
              </a:rPr>
              <a:t>la </a:t>
            </a:r>
            <a:r>
              <a:rPr lang="es-ES_tradnl" sz="1700" b="1" dirty="0">
                <a:solidFill>
                  <a:schemeClr val="accent5"/>
                </a:solidFill>
              </a:rPr>
              <a:t>cobertura de los programas estatales del sector educativo</a:t>
            </a:r>
            <a:r>
              <a:rPr lang="es-ES_tradnl" sz="1700" dirty="0">
                <a:solidFill>
                  <a:schemeClr val="tx1"/>
                </a:solidFill>
              </a:rPr>
              <a:t> para cubrir toda la educación obligatoria (incluyendo la media superior) </a:t>
            </a:r>
          </a:p>
          <a:p>
            <a:pPr marL="342900" algn="just">
              <a:spcBef>
                <a:spcPts val="0"/>
              </a:spcBef>
              <a:buClr>
                <a:schemeClr val="dk1"/>
              </a:buClr>
              <a:buSzPts val="2000"/>
              <a:buFont typeface="Libre Franklin"/>
              <a:buAutoNum type="arabicPeriod"/>
            </a:pPr>
            <a:r>
              <a:rPr lang="es-ES_tradnl" sz="1600" b="1" dirty="0">
                <a:solidFill>
                  <a:schemeClr val="tx1"/>
                </a:solidFill>
              </a:rPr>
              <a:t>Diseñar e implementar:</a:t>
            </a:r>
            <a:r>
              <a:rPr lang="es-ES_tradnl" sz="1600" dirty="0">
                <a:solidFill>
                  <a:schemeClr val="tx1"/>
                </a:solidFill>
              </a:rPr>
              <a:t> mecanismos de </a:t>
            </a:r>
            <a:r>
              <a:rPr lang="es-ES_tradnl" sz="1600" b="1" dirty="0">
                <a:solidFill>
                  <a:schemeClr val="accent5"/>
                </a:solidFill>
              </a:rPr>
              <a:t>monitoreo y evaluación </a:t>
            </a:r>
            <a:r>
              <a:rPr lang="es-ES_tradnl" sz="1600" dirty="0">
                <a:solidFill>
                  <a:schemeClr val="tx1"/>
                </a:solidFill>
              </a:rPr>
              <a:t>de las distintas acciones</a:t>
            </a:r>
          </a:p>
          <a:p>
            <a:pPr marL="17" lvl="0" indent="0" algn="just">
              <a:spcBef>
                <a:spcPts val="0"/>
              </a:spcBef>
              <a:buClr>
                <a:schemeClr val="dk1"/>
              </a:buClr>
              <a:buSzPts val="2000"/>
              <a:buNone/>
            </a:pPr>
            <a:endParaRPr lang="es-ES_tradnl" sz="1700" dirty="0">
              <a:solidFill>
                <a:schemeClr val="tx1"/>
              </a:solidFill>
            </a:endParaRPr>
          </a:p>
          <a:p>
            <a:pPr algn="just"/>
            <a:endParaRPr lang="es-ES_tradnl" sz="1700" dirty="0"/>
          </a:p>
        </p:txBody>
      </p:sp>
      <p:sp>
        <p:nvSpPr>
          <p:cNvPr id="6" name="Google Shape;384;p44">
            <a:extLst>
              <a:ext uri="{FF2B5EF4-FFF2-40B4-BE49-F238E27FC236}">
                <a16:creationId xmlns:a16="http://schemas.microsoft.com/office/drawing/2014/main" id="{B7D3F209-632C-BF42-9597-4D3CC4D5B9A2}"/>
              </a:ext>
            </a:extLst>
          </p:cNvPr>
          <p:cNvSpPr txBox="1">
            <a:spLocks noGrp="1"/>
          </p:cNvSpPr>
          <p:nvPr>
            <p:ph type="title"/>
          </p:nvPr>
        </p:nvSpPr>
        <p:spPr>
          <a:xfrm>
            <a:off x="381000" y="710933"/>
            <a:ext cx="8229600" cy="584467"/>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003A5D"/>
              </a:buClr>
              <a:buSzPts val="3500"/>
              <a:buFont typeface="Libre Franklin Medium"/>
              <a:buNone/>
            </a:pPr>
            <a:r>
              <a:rPr lang="en-US" sz="3500" dirty="0" err="1"/>
              <a:t>Áreas</a:t>
            </a:r>
            <a:r>
              <a:rPr lang="en-US" sz="3500" dirty="0"/>
              <a:t> de </a:t>
            </a:r>
            <a:r>
              <a:rPr lang="en-US" sz="3500" dirty="0" err="1"/>
              <a:t>oportunidad</a:t>
            </a:r>
            <a:r>
              <a:rPr lang="en-US" sz="3500" dirty="0"/>
              <a:t> </a:t>
            </a:r>
            <a:endParaRPr dirty="0"/>
          </a:p>
        </p:txBody>
      </p:sp>
    </p:spTree>
    <p:extLst>
      <p:ext uri="{BB962C8B-B14F-4D97-AF65-F5344CB8AC3E}">
        <p14:creationId xmlns:p14="http://schemas.microsoft.com/office/powerpoint/2010/main" val="710605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41"/>
          <p:cNvSpPr txBox="1">
            <a:spLocks noGrp="1"/>
          </p:cNvSpPr>
          <p:nvPr>
            <p:ph type="title"/>
          </p:nvPr>
        </p:nvSpPr>
        <p:spPr>
          <a:xfrm>
            <a:off x="457200" y="974912"/>
            <a:ext cx="8229600" cy="6858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rgbClr val="003A5D"/>
              </a:buClr>
              <a:buSzPct val="100000"/>
              <a:buFont typeface="Libre Franklin Medium"/>
              <a:buNone/>
            </a:pPr>
            <a:r>
              <a:rPr lang="en-US" sz="3200" dirty="0" err="1"/>
              <a:t>Salud</a:t>
            </a:r>
            <a:r>
              <a:rPr lang="en-US" sz="3200" dirty="0"/>
              <a:t> mental: </a:t>
            </a:r>
            <a:r>
              <a:rPr lang="en-US" sz="3200" dirty="0" err="1"/>
              <a:t>aislamiento</a:t>
            </a:r>
            <a:r>
              <a:rPr lang="en-US" sz="3200" dirty="0"/>
              <a:t> y </a:t>
            </a:r>
            <a:r>
              <a:rPr lang="en-US" sz="3200" dirty="0" err="1"/>
              <a:t>estrés</a:t>
            </a:r>
            <a:r>
              <a:rPr lang="en-US" sz="3200" dirty="0"/>
              <a:t> </a:t>
            </a:r>
            <a:r>
              <a:rPr lang="en-US" sz="3200" dirty="0" err="1"/>
              <a:t>en</a:t>
            </a:r>
            <a:r>
              <a:rPr lang="en-US" sz="3200" dirty="0"/>
              <a:t> </a:t>
            </a:r>
            <a:r>
              <a:rPr lang="en-US" sz="3200" dirty="0" err="1"/>
              <a:t>adolescentes</a:t>
            </a:r>
            <a:r>
              <a:rPr lang="en-US" sz="3200" dirty="0"/>
              <a:t> y </a:t>
            </a:r>
            <a:r>
              <a:rPr lang="en-US" sz="3200" dirty="0" err="1"/>
              <a:t>jóvenes</a:t>
            </a:r>
            <a:r>
              <a:rPr lang="en-US" sz="3200" dirty="0"/>
              <a:t> de Chiapas</a:t>
            </a:r>
            <a:endParaRPr sz="3200" dirty="0"/>
          </a:p>
        </p:txBody>
      </p:sp>
      <p:sp>
        <p:nvSpPr>
          <p:cNvPr id="362" name="Google Shape;362;p41"/>
          <p:cNvSpPr txBox="1">
            <a:spLocks noGrp="1"/>
          </p:cNvSpPr>
          <p:nvPr>
            <p:ph type="body" idx="1"/>
          </p:nvPr>
        </p:nvSpPr>
        <p:spPr>
          <a:xfrm>
            <a:off x="381000" y="1905000"/>
            <a:ext cx="8229600" cy="4419600"/>
          </a:xfrm>
          <a:prstGeom prst="rect">
            <a:avLst/>
          </a:prstGeom>
          <a:noFill/>
          <a:ln>
            <a:noFill/>
          </a:ln>
        </p:spPr>
        <p:txBody>
          <a:bodyPr spcFirstLastPara="1" wrap="square" lIns="91425" tIns="45700" rIns="91425" bIns="45700" anchor="t" anchorCtr="0">
            <a:normAutofit fontScale="92500" lnSpcReduction="10000"/>
          </a:bodyPr>
          <a:lstStyle/>
          <a:p>
            <a:pPr marL="342883" lvl="0" indent="-342914" algn="l" rtl="0">
              <a:spcBef>
                <a:spcPts val="0"/>
              </a:spcBef>
              <a:spcAft>
                <a:spcPts val="0"/>
              </a:spcAft>
              <a:buSzPct val="100000"/>
              <a:buChar char="•"/>
            </a:pPr>
            <a:r>
              <a:rPr lang="en-US" sz="2000" dirty="0" err="1"/>
              <a:t>Aislamiento</a:t>
            </a:r>
            <a:endParaRPr sz="2800" dirty="0"/>
          </a:p>
          <a:p>
            <a:pPr marL="742913" lvl="1" indent="-285768" algn="l" rtl="0">
              <a:spcBef>
                <a:spcPts val="388"/>
              </a:spcBef>
              <a:spcAft>
                <a:spcPts val="0"/>
              </a:spcAft>
              <a:buClr>
                <a:srgbClr val="191919"/>
              </a:buClr>
              <a:buSzPct val="100000"/>
              <a:buChar char="–"/>
            </a:pPr>
            <a:r>
              <a:rPr lang="en-US" sz="1800" dirty="0"/>
              <a:t>19.2% de las </a:t>
            </a:r>
            <a:r>
              <a:rPr lang="en-US" sz="1800" dirty="0" err="1"/>
              <a:t>mujeres</a:t>
            </a:r>
            <a:r>
              <a:rPr lang="en-US" sz="1800" dirty="0"/>
              <a:t> </a:t>
            </a:r>
            <a:r>
              <a:rPr lang="en-US" sz="1800" dirty="0" err="1"/>
              <a:t>adolescentes</a:t>
            </a:r>
            <a:r>
              <a:rPr lang="en-US" sz="1800" dirty="0"/>
              <a:t> vs. 4.3% de los hombres </a:t>
            </a:r>
            <a:r>
              <a:rPr lang="en-US" sz="1800" dirty="0" err="1"/>
              <a:t>adolescentes</a:t>
            </a:r>
            <a:r>
              <a:rPr lang="en-US" sz="1800" dirty="0"/>
              <a:t> se </a:t>
            </a:r>
            <a:r>
              <a:rPr lang="en-US" sz="1800" b="1" dirty="0" err="1">
                <a:solidFill>
                  <a:schemeClr val="accent5"/>
                </a:solidFill>
              </a:rPr>
              <a:t>han</a:t>
            </a:r>
            <a:r>
              <a:rPr lang="en-US" sz="1800" b="1" dirty="0">
                <a:solidFill>
                  <a:schemeClr val="accent5"/>
                </a:solidFill>
              </a:rPr>
              <a:t> </a:t>
            </a:r>
            <a:r>
              <a:rPr lang="en-US" sz="1800" b="1" dirty="0" err="1">
                <a:solidFill>
                  <a:schemeClr val="accent5"/>
                </a:solidFill>
              </a:rPr>
              <a:t>sentido</a:t>
            </a:r>
            <a:r>
              <a:rPr lang="en-US" sz="1800" b="1" dirty="0">
                <a:solidFill>
                  <a:schemeClr val="accent5"/>
                </a:solidFill>
              </a:rPr>
              <a:t> </a:t>
            </a:r>
            <a:r>
              <a:rPr lang="en-US" sz="1800" b="1" dirty="0" err="1">
                <a:solidFill>
                  <a:schemeClr val="accent5"/>
                </a:solidFill>
              </a:rPr>
              <a:t>aislad@s</a:t>
            </a:r>
            <a:r>
              <a:rPr lang="en-US" sz="1800" b="1" dirty="0">
                <a:solidFill>
                  <a:schemeClr val="accent5"/>
                </a:solidFill>
              </a:rPr>
              <a:t> </a:t>
            </a:r>
            <a:r>
              <a:rPr lang="en-US" sz="1800" b="1" dirty="0" err="1">
                <a:solidFill>
                  <a:schemeClr val="accent5"/>
                </a:solidFill>
              </a:rPr>
              <a:t>siempre</a:t>
            </a:r>
            <a:r>
              <a:rPr lang="en-US" sz="1800" b="1" dirty="0">
                <a:solidFill>
                  <a:schemeClr val="accent5"/>
                </a:solidFill>
              </a:rPr>
              <a:t> o </a:t>
            </a:r>
            <a:r>
              <a:rPr lang="en-US" sz="1800" b="1" dirty="0" err="1">
                <a:solidFill>
                  <a:schemeClr val="accent5"/>
                </a:solidFill>
              </a:rPr>
              <a:t>casi</a:t>
            </a:r>
            <a:r>
              <a:rPr lang="en-US" sz="1800" b="1" dirty="0">
                <a:solidFill>
                  <a:schemeClr val="accent5"/>
                </a:solidFill>
              </a:rPr>
              <a:t> </a:t>
            </a:r>
            <a:r>
              <a:rPr lang="en-US" sz="1800" b="1" dirty="0" err="1">
                <a:solidFill>
                  <a:schemeClr val="accent5"/>
                </a:solidFill>
              </a:rPr>
              <a:t>siempre</a:t>
            </a:r>
            <a:r>
              <a:rPr lang="en-US" sz="1800" b="1" dirty="0">
                <a:solidFill>
                  <a:schemeClr val="accent5"/>
                </a:solidFill>
              </a:rPr>
              <a:t> </a:t>
            </a:r>
            <a:r>
              <a:rPr lang="en-US" sz="1800" b="1" dirty="0" err="1">
                <a:solidFill>
                  <a:schemeClr val="accent5"/>
                </a:solidFill>
              </a:rPr>
              <a:t>desde</a:t>
            </a:r>
            <a:r>
              <a:rPr lang="en-US" sz="1800" b="1" dirty="0">
                <a:solidFill>
                  <a:schemeClr val="accent5"/>
                </a:solidFill>
              </a:rPr>
              <a:t> el </a:t>
            </a:r>
            <a:r>
              <a:rPr lang="en-US" sz="1800" b="1" dirty="0" err="1">
                <a:solidFill>
                  <a:schemeClr val="accent5"/>
                </a:solidFill>
              </a:rPr>
              <a:t>inicio</a:t>
            </a:r>
            <a:r>
              <a:rPr lang="en-US" sz="1800" b="1" dirty="0">
                <a:solidFill>
                  <a:schemeClr val="accent5"/>
                </a:solidFill>
              </a:rPr>
              <a:t> de la </a:t>
            </a:r>
            <a:r>
              <a:rPr lang="en-US" sz="1800" b="1" dirty="0" err="1">
                <a:solidFill>
                  <a:schemeClr val="accent5"/>
                </a:solidFill>
              </a:rPr>
              <a:t>pandemia</a:t>
            </a:r>
            <a:r>
              <a:rPr lang="en-US" sz="1800" dirty="0"/>
              <a:t>, </a:t>
            </a:r>
            <a:r>
              <a:rPr lang="en-US" sz="1800" dirty="0" err="1"/>
              <a:t>así</a:t>
            </a:r>
            <a:r>
              <a:rPr lang="en-US" sz="1800" dirty="0"/>
              <a:t> </a:t>
            </a:r>
            <a:r>
              <a:rPr lang="en-US" sz="1800" dirty="0" err="1"/>
              <a:t>como</a:t>
            </a:r>
            <a:r>
              <a:rPr lang="en-US" sz="1800" dirty="0"/>
              <a:t> 19.4% de las </a:t>
            </a:r>
            <a:r>
              <a:rPr lang="en-US" sz="1800" dirty="0" err="1"/>
              <a:t>mujeres</a:t>
            </a:r>
            <a:r>
              <a:rPr lang="en-US" sz="1800" dirty="0"/>
              <a:t> </a:t>
            </a:r>
            <a:r>
              <a:rPr lang="en-US" sz="1800" dirty="0" err="1"/>
              <a:t>jóvenes</a:t>
            </a:r>
            <a:r>
              <a:rPr lang="en-US" sz="1800" dirty="0"/>
              <a:t> y 11.4% de los hombres </a:t>
            </a:r>
            <a:r>
              <a:rPr lang="en-US" sz="1800" dirty="0" err="1"/>
              <a:t>jóvenes</a:t>
            </a:r>
            <a:endParaRPr sz="2400" dirty="0"/>
          </a:p>
          <a:p>
            <a:pPr marL="457176" lvl="1" indent="0" algn="l" rtl="0">
              <a:spcBef>
                <a:spcPts val="388"/>
              </a:spcBef>
              <a:spcAft>
                <a:spcPts val="0"/>
              </a:spcAft>
              <a:buClr>
                <a:srgbClr val="191919"/>
              </a:buClr>
              <a:buSzPct val="100000"/>
              <a:buNone/>
            </a:pPr>
            <a:endParaRPr sz="1800" dirty="0"/>
          </a:p>
          <a:p>
            <a:pPr marL="342883" lvl="0" indent="-342914" algn="l" rtl="0">
              <a:spcBef>
                <a:spcPts val="462"/>
              </a:spcBef>
              <a:spcAft>
                <a:spcPts val="0"/>
              </a:spcAft>
              <a:buSzPct val="100000"/>
              <a:buChar char="•"/>
            </a:pPr>
            <a:r>
              <a:rPr lang="en-US" sz="2000" dirty="0" err="1"/>
              <a:t>Estrés</a:t>
            </a:r>
            <a:r>
              <a:rPr lang="en-US" sz="2000" dirty="0"/>
              <a:t> (</a:t>
            </a:r>
            <a:r>
              <a:rPr lang="en-US" sz="2000" dirty="0" err="1"/>
              <a:t>escala</a:t>
            </a:r>
            <a:r>
              <a:rPr lang="en-US" sz="2000" dirty="0"/>
              <a:t> del 1 al 10, </a:t>
            </a:r>
            <a:r>
              <a:rPr lang="en-US" sz="2000" dirty="0" err="1"/>
              <a:t>dónde</a:t>
            </a:r>
            <a:r>
              <a:rPr lang="en-US" sz="2000" dirty="0"/>
              <a:t> 10 es </a:t>
            </a:r>
            <a:r>
              <a:rPr lang="en-US" sz="2000" dirty="0" err="1"/>
              <a:t>muy</a:t>
            </a:r>
            <a:r>
              <a:rPr lang="en-US" sz="2000" dirty="0"/>
              <a:t> </a:t>
            </a:r>
            <a:r>
              <a:rPr lang="en-US" sz="2000" dirty="0" err="1"/>
              <a:t>estresada</a:t>
            </a:r>
            <a:r>
              <a:rPr lang="en-US" sz="2000" dirty="0"/>
              <a:t>/o)</a:t>
            </a:r>
            <a:endParaRPr sz="2800" dirty="0"/>
          </a:p>
          <a:p>
            <a:pPr marL="742913" lvl="1" indent="-285768" algn="l" rtl="0">
              <a:spcBef>
                <a:spcPts val="388"/>
              </a:spcBef>
              <a:spcAft>
                <a:spcPts val="0"/>
              </a:spcAft>
              <a:buClr>
                <a:srgbClr val="191919"/>
              </a:buClr>
              <a:buSzPct val="100000"/>
              <a:buChar char="–"/>
            </a:pPr>
            <a:r>
              <a:rPr lang="en-US" sz="1800" dirty="0"/>
              <a:t>La </a:t>
            </a:r>
            <a:r>
              <a:rPr lang="en-US" sz="1800" dirty="0" err="1"/>
              <a:t>mediana</a:t>
            </a:r>
            <a:r>
              <a:rPr lang="en-US" sz="1800" dirty="0"/>
              <a:t> para las </a:t>
            </a:r>
            <a:r>
              <a:rPr lang="en-US" sz="1800" dirty="0" err="1"/>
              <a:t>mujeres</a:t>
            </a:r>
            <a:r>
              <a:rPr lang="en-US" sz="1800" dirty="0"/>
              <a:t> </a:t>
            </a:r>
            <a:r>
              <a:rPr lang="en-US" sz="1800" dirty="0" err="1"/>
              <a:t>adolescentes</a:t>
            </a:r>
            <a:r>
              <a:rPr lang="en-US" sz="1800" dirty="0"/>
              <a:t> y </a:t>
            </a:r>
            <a:r>
              <a:rPr lang="en-US" sz="1800" dirty="0" err="1"/>
              <a:t>adultas</a:t>
            </a:r>
            <a:r>
              <a:rPr lang="en-US" sz="1800" dirty="0"/>
              <a:t> </a:t>
            </a:r>
            <a:r>
              <a:rPr lang="en-US" sz="1800" dirty="0" err="1"/>
              <a:t>fue</a:t>
            </a:r>
            <a:r>
              <a:rPr lang="en-US" sz="1800" dirty="0"/>
              <a:t> de 5 puntos, para los hombres </a:t>
            </a:r>
            <a:r>
              <a:rPr lang="en-US" sz="1800" dirty="0" err="1"/>
              <a:t>adolescentes</a:t>
            </a:r>
            <a:r>
              <a:rPr lang="en-US" sz="1800" dirty="0"/>
              <a:t> de 2 puntos y para los hombres </a:t>
            </a:r>
            <a:r>
              <a:rPr lang="en-US" sz="1800" dirty="0" err="1"/>
              <a:t>jóvenes</a:t>
            </a:r>
            <a:r>
              <a:rPr lang="en-US" sz="1800" dirty="0"/>
              <a:t> de 4 puntos</a:t>
            </a:r>
            <a:endParaRPr sz="2400" dirty="0"/>
          </a:p>
          <a:p>
            <a:pPr marL="457176" lvl="1" indent="0" algn="l" rtl="0">
              <a:spcBef>
                <a:spcPts val="388"/>
              </a:spcBef>
              <a:spcAft>
                <a:spcPts val="0"/>
              </a:spcAft>
              <a:buClr>
                <a:srgbClr val="191919"/>
              </a:buClr>
              <a:buSzPct val="100000"/>
              <a:buNone/>
            </a:pPr>
            <a:endParaRPr sz="1800" dirty="0"/>
          </a:p>
          <a:p>
            <a:pPr marL="342883" lvl="0" indent="-342914" algn="l" rtl="0">
              <a:spcBef>
                <a:spcPts val="462"/>
              </a:spcBef>
              <a:spcAft>
                <a:spcPts val="0"/>
              </a:spcAft>
              <a:buSzPct val="100000"/>
              <a:buChar char="•"/>
            </a:pPr>
            <a:r>
              <a:rPr lang="en-US" sz="2000" dirty="0"/>
              <a:t>Los </a:t>
            </a:r>
            <a:r>
              <a:rPr lang="en-US" sz="2000" dirty="0" err="1"/>
              <a:t>tres</a:t>
            </a:r>
            <a:r>
              <a:rPr lang="en-US" sz="2000" dirty="0"/>
              <a:t> </a:t>
            </a:r>
            <a:r>
              <a:rPr lang="en-US" sz="2000" dirty="0" err="1"/>
              <a:t>sentimientos</a:t>
            </a:r>
            <a:r>
              <a:rPr lang="en-US" sz="2000" dirty="0"/>
              <a:t> </a:t>
            </a:r>
            <a:r>
              <a:rPr lang="en-US" sz="2000" dirty="0" err="1"/>
              <a:t>más</a:t>
            </a:r>
            <a:r>
              <a:rPr lang="en-US" sz="2000" dirty="0"/>
              <a:t> </a:t>
            </a:r>
            <a:r>
              <a:rPr lang="en-US" sz="2000" dirty="0" err="1"/>
              <a:t>mencionados</a:t>
            </a:r>
            <a:r>
              <a:rPr lang="en-US" sz="2000" dirty="0"/>
              <a:t> tanto por </a:t>
            </a:r>
            <a:r>
              <a:rPr lang="en-US" sz="2000" dirty="0" err="1"/>
              <a:t>mujeres</a:t>
            </a:r>
            <a:r>
              <a:rPr lang="en-US" sz="2000" dirty="0"/>
              <a:t> </a:t>
            </a:r>
            <a:r>
              <a:rPr lang="en-US" sz="2000" dirty="0" err="1"/>
              <a:t>como</a:t>
            </a:r>
            <a:r>
              <a:rPr lang="en-US" sz="2000" dirty="0"/>
              <a:t> por hombres </a:t>
            </a:r>
            <a:r>
              <a:rPr lang="en-US" sz="2000" dirty="0" err="1"/>
              <a:t>en</a:t>
            </a:r>
            <a:r>
              <a:rPr lang="en-US" sz="2000" dirty="0"/>
              <a:t> ambos </a:t>
            </a:r>
            <a:r>
              <a:rPr lang="en-US" sz="2000" dirty="0" err="1"/>
              <a:t>grupos</a:t>
            </a:r>
            <a:r>
              <a:rPr lang="en-US" sz="2000" dirty="0"/>
              <a:t> de </a:t>
            </a:r>
            <a:r>
              <a:rPr lang="en-US" sz="2000" dirty="0" err="1"/>
              <a:t>edad</a:t>
            </a:r>
            <a:r>
              <a:rPr lang="en-US" sz="2000" dirty="0"/>
              <a:t> </a:t>
            </a:r>
            <a:r>
              <a:rPr lang="en-US" sz="2000" dirty="0" err="1"/>
              <a:t>fueron</a:t>
            </a:r>
            <a:r>
              <a:rPr lang="en-US" sz="2000" dirty="0"/>
              <a:t>: </a:t>
            </a:r>
            <a:r>
              <a:rPr lang="en-US" sz="2000" dirty="0" err="1"/>
              <a:t>preocupación</a:t>
            </a:r>
            <a:r>
              <a:rPr lang="en-US" sz="2000" dirty="0"/>
              <a:t>, </a:t>
            </a:r>
            <a:r>
              <a:rPr lang="en-US" sz="2000" dirty="0" err="1"/>
              <a:t>estrés</a:t>
            </a:r>
            <a:r>
              <a:rPr lang="en-US" sz="2000" dirty="0"/>
              <a:t> y tristeza</a:t>
            </a:r>
          </a:p>
          <a:p>
            <a:pPr marL="0" lvl="0" indent="0" algn="l" rtl="0">
              <a:spcBef>
                <a:spcPts val="462"/>
              </a:spcBef>
              <a:spcAft>
                <a:spcPts val="0"/>
              </a:spcAft>
              <a:buSzPct val="100000"/>
              <a:buNone/>
            </a:pPr>
            <a:r>
              <a:rPr lang="en-US" sz="2000" dirty="0"/>
              <a:t> </a:t>
            </a:r>
          </a:p>
          <a:p>
            <a:pPr lvl="0" indent="-342914">
              <a:spcBef>
                <a:spcPts val="462"/>
              </a:spcBef>
              <a:buSzPct val="100000"/>
            </a:pPr>
            <a:r>
              <a:rPr lang="es-ES_tradnl" sz="2000" dirty="0"/>
              <a:t>Apoyo gubernamental: Inauguración del Centro de Rehabilitación Psicológica Post COVID-19 y programa de atención domiciliaria brindará servicios médicos, de enfermería y psicológicos</a:t>
            </a:r>
            <a:endParaRPr lang="en-US" sz="2000" dirty="0"/>
          </a:p>
          <a:p>
            <a:pPr marL="342883" lvl="0" indent="-342914" algn="l" rtl="0">
              <a:spcBef>
                <a:spcPts val="462"/>
              </a:spcBef>
              <a:spcAft>
                <a:spcPts val="0"/>
              </a:spcAft>
              <a:buSzPct val="100000"/>
              <a:buChar char="•"/>
            </a:pPr>
            <a:endParaRPr sz="2800" dirty="0"/>
          </a:p>
        </p:txBody>
      </p:sp>
    </p:spTree>
    <p:extLst>
      <p:ext uri="{BB962C8B-B14F-4D97-AF65-F5344CB8AC3E}">
        <p14:creationId xmlns:p14="http://schemas.microsoft.com/office/powerpoint/2010/main" val="689679226"/>
      </p:ext>
    </p:extLst>
  </p:cSld>
  <p:clrMapOvr>
    <a:masterClrMapping/>
  </p:clrMapOvr>
</p:sld>
</file>

<file path=ppt/theme/theme1.xml><?xml version="1.0" encoding="utf-8"?>
<a:theme xmlns:a="http://schemas.openxmlformats.org/drawingml/2006/main" name="PopCouncil-PPT (3)">
  <a:themeElements>
    <a:clrScheme name="NEW POPCOUNCIL">
      <a:dk1>
        <a:srgbClr val="333333"/>
      </a:dk1>
      <a:lt1>
        <a:srgbClr val="FFFFFF"/>
      </a:lt1>
      <a:dk2>
        <a:srgbClr val="333333"/>
      </a:dk2>
      <a:lt2>
        <a:srgbClr val="FFFFFF"/>
      </a:lt2>
      <a:accent1>
        <a:srgbClr val="6CC04A"/>
      </a:accent1>
      <a:accent2>
        <a:srgbClr val="033C5A"/>
      </a:accent2>
      <a:accent3>
        <a:srgbClr val="818284"/>
      </a:accent3>
      <a:accent4>
        <a:srgbClr val="00A7E0"/>
      </a:accent4>
      <a:accent5>
        <a:srgbClr val="F47B1F"/>
      </a:accent5>
      <a:accent6>
        <a:srgbClr val="A8D597"/>
      </a:accent6>
      <a:hlink>
        <a:srgbClr val="0000FF"/>
      </a:hlink>
      <a:folHlink>
        <a:srgbClr val="80008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k background (Presentation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verview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opyright and permission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0BB86C175FEFE4A9DD28A161F9C57E0" ma:contentTypeVersion="13" ma:contentTypeDescription="Create a new document." ma:contentTypeScope="" ma:versionID="3241fcee9238540a571757baa884f014">
  <xsd:schema xmlns:xsd="http://www.w3.org/2001/XMLSchema" xmlns:xs="http://www.w3.org/2001/XMLSchema" xmlns:p="http://schemas.microsoft.com/office/2006/metadata/properties" xmlns:ns3="8b262314-c525-4756-8b4f-fe2ebbd2e047" xmlns:ns4="1baba465-7842-4a5e-bbcb-37482830d639" targetNamespace="http://schemas.microsoft.com/office/2006/metadata/properties" ma:root="true" ma:fieldsID="d4966d4336add6b8e7061fa79f0b8eca" ns3:_="" ns4:_="">
    <xsd:import namespace="8b262314-c525-4756-8b4f-fe2ebbd2e047"/>
    <xsd:import namespace="1baba465-7842-4a5e-bbcb-37482830d639"/>
    <xsd:element name="properties">
      <xsd:complexType>
        <xsd:sequence>
          <xsd:element name="documentManagement">
            <xsd:complexType>
              <xsd:all>
                <xsd:element ref="ns3:MediaServiceMetadata" minOccurs="0"/>
                <xsd:element ref="ns3:MediaServiceFastMetadata" minOccurs="0"/>
                <xsd:element ref="ns3:MediaServiceDateTaken"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262314-c525-4756-8b4f-fe2ebbd2e047"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baba465-7842-4a5e-bbcb-37482830d639"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7823762-03B1-417A-9C06-EAB795AF72C4}">
  <ds:schemaRefs>
    <ds:schemaRef ds:uri="http://schemas.openxmlformats.org/package/2006/metadata/core-properties"/>
    <ds:schemaRef ds:uri="http://schemas.microsoft.com/office/2006/documentManagement/types"/>
    <ds:schemaRef ds:uri="http://purl.org/dc/elements/1.1/"/>
    <ds:schemaRef ds:uri="http://www.w3.org/XML/1998/namespace"/>
    <ds:schemaRef ds:uri="http://purl.org/dc/dcmitype/"/>
    <ds:schemaRef ds:uri="http://schemas.microsoft.com/office/infopath/2007/PartnerControls"/>
    <ds:schemaRef ds:uri="http://purl.org/dc/terms/"/>
    <ds:schemaRef ds:uri="1baba465-7842-4a5e-bbcb-37482830d639"/>
    <ds:schemaRef ds:uri="8b262314-c525-4756-8b4f-fe2ebbd2e047"/>
    <ds:schemaRef ds:uri="http://schemas.microsoft.com/office/2006/metadata/properties"/>
  </ds:schemaRefs>
</ds:datastoreItem>
</file>

<file path=customXml/itemProps2.xml><?xml version="1.0" encoding="utf-8"?>
<ds:datastoreItem xmlns:ds="http://schemas.openxmlformats.org/officeDocument/2006/customXml" ds:itemID="{B043CA27-1CC3-4A90-9CB8-F5A4CBBC1E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b262314-c525-4756-8b4f-fe2ebbd2e047"/>
    <ds:schemaRef ds:uri="1baba465-7842-4a5e-bbcb-37482830d63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B3F1143-F18F-40A6-ABBC-7207B1CC053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1754</TotalTime>
  <Words>1654</Words>
  <Application>Microsoft Office PowerPoint</Application>
  <PresentationFormat>Presentación en pantalla (4:3)</PresentationFormat>
  <Paragraphs>127</Paragraphs>
  <Slides>14</Slides>
  <Notes>9</Notes>
  <HiddenSlides>0</HiddenSlides>
  <MMClips>0</MMClips>
  <ScaleCrop>false</ScaleCrop>
  <HeadingPairs>
    <vt:vector size="6" baseType="variant">
      <vt:variant>
        <vt:lpstr>Fuentes usadas</vt:lpstr>
      </vt:variant>
      <vt:variant>
        <vt:i4>9</vt:i4>
      </vt:variant>
      <vt:variant>
        <vt:lpstr>Tema</vt:lpstr>
      </vt:variant>
      <vt:variant>
        <vt:i4>4</vt:i4>
      </vt:variant>
      <vt:variant>
        <vt:lpstr>Títulos de diapositiva</vt:lpstr>
      </vt:variant>
      <vt:variant>
        <vt:i4>14</vt:i4>
      </vt:variant>
    </vt:vector>
  </HeadingPairs>
  <TitlesOfParts>
    <vt:vector size="27" baseType="lpstr">
      <vt:lpstr>Adobe Garamond Pro</vt:lpstr>
      <vt:lpstr>Arial</vt:lpstr>
      <vt:lpstr>Calibri</vt:lpstr>
      <vt:lpstr>Franklin Gothic Book</vt:lpstr>
      <vt:lpstr>Franklin Gothic Medium</vt:lpstr>
      <vt:lpstr>Lexend</vt:lpstr>
      <vt:lpstr>Libre Franklin</vt:lpstr>
      <vt:lpstr>Libre Franklin Medium</vt:lpstr>
      <vt:lpstr>Quattrocento Sans</vt:lpstr>
      <vt:lpstr>PopCouncil-PPT (3)</vt:lpstr>
      <vt:lpstr>Dark background (Presentations)</vt:lpstr>
      <vt:lpstr>Overview slides</vt:lpstr>
      <vt:lpstr>Copyright and permissions</vt:lpstr>
      <vt:lpstr>El impacto de la pandemia de COVID-19 en la deserción escolar y salud mental de niñas, niños, adolescentes y jóvenes mayas de Chiapas. Propuesta para su abordaje   Fondo de las Naciones Unidas para la Infancia (Unicef) Chiapas; Ch’ieltik A. C; y el Instituto Belisario Domínguez del Senado de la República. Isabel vieitez directora de la oficina del population Council en méxico</vt:lpstr>
      <vt:lpstr>Antecedentes</vt:lpstr>
      <vt:lpstr>Presentación de PowerPoint</vt:lpstr>
      <vt:lpstr>Porcentaje de adolescentes que siguen estudiando en casa por estado y sexo (%)</vt:lpstr>
      <vt:lpstr>Ampliación de inequidades: brecha digital</vt:lpstr>
      <vt:lpstr>Impacto de la disrupción escolar en el rezago social</vt:lpstr>
      <vt:lpstr>Escuelas como centro articulador de desarrollo social en las comunidades </vt:lpstr>
      <vt:lpstr>Áreas de oportunidad </vt:lpstr>
      <vt:lpstr>Salud mental: aislamiento y estrés en adolescentes y jóvenes de Chiapas</vt:lpstr>
      <vt:lpstr>Alta prevalencia de síntomas depresivos y ansiedad, así como consumo de sustancias y expresiones de violencia en juventudes I-AD</vt:lpstr>
      <vt:lpstr>Áreas de oportunidad </vt:lpstr>
      <vt:lpstr>Presentación de PowerPoint</vt:lpstr>
      <vt:lpstr>Presentación de PowerPoint</vt:lpstr>
      <vt:lpstr> ¡Muchas gracias!   Isabel Vieitez Martínez Directora de país Population Council México ivieitez@popcouncil.org teléfono 5554055024 www.popcouncil.org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Estudio sobre conocimientos actitudes y prÁCTICAS ante el covid-19: yucatán y Chiapas </dc:title>
  <dc:creator>Silvana Larrea</dc:creator>
  <cp:lastModifiedBy>JUAN PABLO AGUIRRE QUEZADA</cp:lastModifiedBy>
  <cp:revision>84</cp:revision>
  <dcterms:created xsi:type="dcterms:W3CDTF">2020-07-10T17:35:30Z</dcterms:created>
  <dcterms:modified xsi:type="dcterms:W3CDTF">2022-05-03T23:13:23Z</dcterms:modified>
</cp:coreProperties>
</file>